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209" r:id="rId2"/>
    <p:sldId id="2210" r:id="rId3"/>
    <p:sldId id="2211" r:id="rId4"/>
    <p:sldId id="2206" r:id="rId5"/>
    <p:sldId id="2204" r:id="rId6"/>
    <p:sldId id="2205" r:id="rId7"/>
    <p:sldId id="2208" r:id="rId8"/>
    <p:sldId id="2213" r:id="rId9"/>
    <p:sldId id="2214" r:id="rId10"/>
    <p:sldId id="2215" r:id="rId11"/>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000000"/>
    <a:srgbClr val="292929"/>
    <a:srgbClr val="BF9000"/>
    <a:srgbClr val="080808"/>
    <a:srgbClr val="333333"/>
    <a:srgbClr val="BFBFBF"/>
    <a:srgbClr val="777777"/>
    <a:srgbClr val="FF00FF"/>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06" autoAdjust="0"/>
    <p:restoredTop sz="88604" autoAdjust="0"/>
  </p:normalViewPr>
  <p:slideViewPr>
    <p:cSldViewPr>
      <p:cViewPr varScale="1">
        <p:scale>
          <a:sx n="60" d="100"/>
          <a:sy n="60" d="100"/>
        </p:scale>
        <p:origin x="720" y="4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15" y="67"/>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2C31F5C4-6B49-4C86-A2DE-32A66D840886}" type="datetimeFigureOut">
              <a:rPr kumimoji="1" lang="ja-JP" altLang="en-US" smtClean="0"/>
              <a:pPr/>
              <a:t>2018/6/22</a:t>
            </a:fld>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5596840A-D37F-4926-8E05-396A9738F0A7}" type="slidenum">
              <a:rPr kumimoji="1" lang="ja-JP" altLang="en-US" smtClean="0"/>
              <a:pPr/>
              <a:t>‹#›</a:t>
            </a:fld>
            <a:endParaRPr kumimoji="1" lang="ja-JP" altLang="en-US"/>
          </a:p>
        </p:txBody>
      </p:sp>
    </p:spTree>
    <p:extLst>
      <p:ext uri="{BB962C8B-B14F-4D97-AF65-F5344CB8AC3E}">
        <p14:creationId xmlns:p14="http://schemas.microsoft.com/office/powerpoint/2010/main" val="20836909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7EA31E89-D484-4C32-AED5-D0DBDAB35374}" type="datetimeFigureOut">
              <a:rPr kumimoji="1" lang="ja-JP" altLang="en-US" smtClean="0"/>
              <a:pPr/>
              <a:t>2018/6/22</a:t>
            </a:fld>
            <a:endParaRPr kumimoji="1" lang="ja-JP" altLang="en-US"/>
          </a:p>
        </p:txBody>
      </p:sp>
      <p:sp>
        <p:nvSpPr>
          <p:cNvPr id="4" name="スライド イメージ プレースホルダー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E6D82345-0678-4811-8ABF-8721649F7B14}" type="slidenum">
              <a:rPr kumimoji="1" lang="ja-JP" altLang="en-US" smtClean="0"/>
              <a:pPr/>
              <a:t>‹#›</a:t>
            </a:fld>
            <a:endParaRPr kumimoji="1" lang="ja-JP" altLang="en-US"/>
          </a:p>
        </p:txBody>
      </p:sp>
    </p:spTree>
    <p:extLst>
      <p:ext uri="{BB962C8B-B14F-4D97-AF65-F5344CB8AC3E}">
        <p14:creationId xmlns:p14="http://schemas.microsoft.com/office/powerpoint/2010/main" val="33944326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5360" y="1844825"/>
            <a:ext cx="11521280" cy="1470025"/>
          </a:xfrm>
        </p:spPr>
        <p:txBody>
          <a:bodyPr anchor="b"/>
          <a:lstStyle>
            <a:lvl1pPr>
              <a:defRPr>
                <a:solidFill>
                  <a:schemeClr val="accent1"/>
                </a:solidFill>
                <a:latin typeface="+mj-lt"/>
                <a:ea typeface="+mj-ea"/>
              </a:defRPr>
            </a:lvl1pPr>
          </a:lstStyle>
          <a:p>
            <a:r>
              <a:rPr kumimoji="1" lang="ja-JP" altLang="en-US"/>
              <a:t>マスター タイトルの書式設定</a:t>
            </a:r>
          </a:p>
        </p:txBody>
      </p:sp>
      <p:sp>
        <p:nvSpPr>
          <p:cNvPr id="3" name="サブタイトル 2"/>
          <p:cNvSpPr>
            <a:spLocks noGrp="1"/>
          </p:cNvSpPr>
          <p:nvPr>
            <p:ph type="subTitle" idx="1"/>
          </p:nvPr>
        </p:nvSpPr>
        <p:spPr>
          <a:xfrm>
            <a:off x="335362" y="3789040"/>
            <a:ext cx="11521277" cy="1800201"/>
          </a:xfrm>
        </p:spPr>
        <p:txBody>
          <a:bodyPr/>
          <a:lstStyle>
            <a:lvl1pPr marL="0" indent="0" algn="r">
              <a:buNone/>
              <a:defRPr>
                <a:solidFill>
                  <a:schemeClr val="tx1">
                    <a:lumMod val="85000"/>
                    <a:lumOff val="15000"/>
                  </a:schemeClr>
                </a:solidFill>
                <a:latin typeface="+mn-ea"/>
                <a:ea typeface="+mn-e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マスター サブタイトルの書式設定</a:t>
            </a:r>
          </a:p>
        </p:txBody>
      </p:sp>
      <p:sp>
        <p:nvSpPr>
          <p:cNvPr id="4" name="日付プレースホルダー 3"/>
          <p:cNvSpPr>
            <a:spLocks noGrp="1"/>
          </p:cNvSpPr>
          <p:nvPr>
            <p:ph type="dt" sz="half" idx="10"/>
          </p:nvPr>
        </p:nvSpPr>
        <p:spPr/>
        <p:txBody>
          <a:bodyPr/>
          <a:lstStyle/>
          <a:p>
            <a:fld id="{1D151AFE-1C2D-4F33-8D28-8C8182782403}" type="datetime1">
              <a:rPr kumimoji="1" lang="ja-JP" altLang="en-US" smtClean="0"/>
              <a:pPr/>
              <a:t>2018/6/22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B45D110-FD8E-48BD-8825-CDFBF9D22CA3}" type="slidenum">
              <a:rPr kumimoji="1" lang="ja-JP" altLang="en-US" smtClean="0"/>
              <a:pPr/>
              <a:t>‹#›</a:t>
            </a:fld>
            <a:endParaRPr kumimoji="1" lang="ja-JP" altLang="en-US"/>
          </a:p>
        </p:txBody>
      </p:sp>
      <p:sp>
        <p:nvSpPr>
          <p:cNvPr id="9" name="正方形/長方形 8"/>
          <p:cNvSpPr/>
          <p:nvPr userDrawn="1"/>
        </p:nvSpPr>
        <p:spPr>
          <a:xfrm>
            <a:off x="6096001" y="3314849"/>
            <a:ext cx="5760639" cy="189810"/>
          </a:xfrm>
          <a:prstGeom prst="rect">
            <a:avLst/>
          </a:prstGeom>
          <a:solidFill>
            <a:schemeClr val="accent3"/>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800"/>
          </a:p>
        </p:txBody>
      </p:sp>
      <p:sp>
        <p:nvSpPr>
          <p:cNvPr id="11" name="正方形/長方形 10"/>
          <p:cNvSpPr/>
          <p:nvPr userDrawn="1"/>
        </p:nvSpPr>
        <p:spPr>
          <a:xfrm>
            <a:off x="335361" y="3312389"/>
            <a:ext cx="5760641" cy="192271"/>
          </a:xfrm>
          <a:prstGeom prst="rect">
            <a:avLst/>
          </a:prstGeom>
          <a:solidFill>
            <a:schemeClr val="accent6"/>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800"/>
          </a:p>
        </p:txBody>
      </p:sp>
    </p:spTree>
    <p:extLst>
      <p:ext uri="{BB962C8B-B14F-4D97-AF65-F5344CB8AC3E}">
        <p14:creationId xmlns:p14="http://schemas.microsoft.com/office/powerpoint/2010/main" val="335228599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2AF205D-6FC2-4D75-8343-83762003B0F3}" type="datetime1">
              <a:rPr kumimoji="1" lang="ja-JP" altLang="en-US" smtClean="0"/>
              <a:pPr/>
              <a:t>2018/6/22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B45D110-FD8E-48BD-8825-CDFBF9D22CA3}" type="slidenum">
              <a:rPr kumimoji="1" lang="ja-JP" altLang="en-US" smtClean="0"/>
              <a:pPr/>
              <a:t>‹#›</a:t>
            </a:fld>
            <a:endParaRPr kumimoji="1" lang="ja-JP" altLang="en-US"/>
          </a:p>
        </p:txBody>
      </p:sp>
    </p:spTree>
    <p:extLst>
      <p:ext uri="{BB962C8B-B14F-4D97-AF65-F5344CB8AC3E}">
        <p14:creationId xmlns:p14="http://schemas.microsoft.com/office/powerpoint/2010/main" val="400980212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bg>
      <p:bgPr>
        <a:solidFill>
          <a:schemeClr val="bg1"/>
        </a:solidFill>
        <a:effectLst/>
      </p:bgPr>
    </p:bg>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2407DE3-0A61-44B2-B1D3-353D2A257F22}" type="datetime1">
              <a:rPr kumimoji="1" lang="ja-JP" altLang="en-US" smtClean="0"/>
              <a:pPr/>
              <a:t>2018/6/22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B45D110-FD8E-48BD-8825-CDFBF9D22CA3}" type="slidenum">
              <a:rPr kumimoji="1" lang="ja-JP" altLang="en-US" smtClean="0"/>
              <a:pPr/>
              <a:t>‹#›</a:t>
            </a:fld>
            <a:endParaRPr kumimoji="1" lang="ja-JP" altLang="en-US"/>
          </a:p>
        </p:txBody>
      </p:sp>
    </p:spTree>
    <p:extLst>
      <p:ext uri="{BB962C8B-B14F-4D97-AF65-F5344CB8AC3E}">
        <p14:creationId xmlns:p14="http://schemas.microsoft.com/office/powerpoint/2010/main" val="289904598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487488" y="44624"/>
            <a:ext cx="10704512" cy="1143000"/>
          </a:xfrm>
        </p:spPr>
        <p:txBody>
          <a:bodyPr>
            <a:normAutofit/>
          </a:bodyPr>
          <a:lstStyle>
            <a:lvl1pPr algn="l">
              <a:defRPr sz="3600"/>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911491" y="1412776"/>
            <a:ext cx="11150963" cy="4752528"/>
          </a:xfrm>
        </p:spPr>
        <p:txBody>
          <a:bodyPr/>
          <a:lstStyle>
            <a:lvl1pPr marL="449263" indent="-449263">
              <a:spcBef>
                <a:spcPts val="1200"/>
              </a:spcBef>
              <a:buClr>
                <a:schemeClr val="accent1"/>
              </a:buClr>
              <a:buFont typeface="Wingdings" panose="05000000000000000000" pitchFamily="2" charset="2"/>
              <a:buChar char="l"/>
              <a:defRPr/>
            </a:lvl1pPr>
            <a:lvl2pPr>
              <a:spcBef>
                <a:spcPts val="1200"/>
              </a:spcBef>
              <a:defRPr/>
            </a:lvl2pPr>
            <a:lvl3pPr>
              <a:spcBef>
                <a:spcPts val="1200"/>
              </a:spcBef>
              <a:buClr>
                <a:schemeClr val="accent1"/>
              </a:buClr>
              <a:defRPr/>
            </a:lvl3pPr>
            <a:lvl4pPr>
              <a:spcBef>
                <a:spcPts val="1200"/>
              </a:spcBef>
              <a:defRPr/>
            </a:lvl4pPr>
            <a:lvl5pPr>
              <a:spcBef>
                <a:spcPts val="1200"/>
              </a:spcBef>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77ECF57D-74C2-4F13-8B68-39D9542246FF}" type="datetime1">
              <a:rPr kumimoji="1" lang="ja-JP" altLang="en-US" smtClean="0"/>
              <a:pPr/>
              <a:t>2018/6/22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B45D110-FD8E-48BD-8825-CDFBF9D22CA3}" type="slidenum">
              <a:rPr kumimoji="1" lang="ja-JP" altLang="en-US" smtClean="0"/>
              <a:pPr/>
              <a:t>‹#›</a:t>
            </a:fld>
            <a:endParaRPr kumimoji="1" lang="ja-JP" altLang="en-US" dirty="0"/>
          </a:p>
        </p:txBody>
      </p:sp>
      <p:grpSp>
        <p:nvGrpSpPr>
          <p:cNvPr id="7" name="グループ化 6"/>
          <p:cNvGrpSpPr/>
          <p:nvPr userDrawn="1"/>
        </p:nvGrpSpPr>
        <p:grpSpPr>
          <a:xfrm>
            <a:off x="431370" y="299164"/>
            <a:ext cx="864163" cy="633921"/>
            <a:chOff x="251470" y="270235"/>
            <a:chExt cx="648122" cy="633921"/>
          </a:xfrm>
          <a:solidFill>
            <a:schemeClr val="accent6"/>
          </a:solidFill>
        </p:grpSpPr>
        <p:sp>
          <p:nvSpPr>
            <p:cNvPr id="8" name="正方形/長方形 7"/>
            <p:cNvSpPr/>
            <p:nvPr userDrawn="1"/>
          </p:nvSpPr>
          <p:spPr>
            <a:xfrm>
              <a:off x="611560" y="270235"/>
              <a:ext cx="288032" cy="288032"/>
            </a:xfrm>
            <a:prstGeom prst="rect">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800"/>
            </a:p>
          </p:txBody>
        </p:sp>
        <p:sp>
          <p:nvSpPr>
            <p:cNvPr id="9" name="正方形/長方形 8"/>
            <p:cNvSpPr/>
            <p:nvPr userDrawn="1"/>
          </p:nvSpPr>
          <p:spPr>
            <a:xfrm>
              <a:off x="251470" y="270235"/>
              <a:ext cx="288032" cy="288032"/>
            </a:xfrm>
            <a:prstGeom prst="rect">
              <a:avLst/>
            </a:prstGeom>
            <a:solidFill>
              <a:schemeClr val="accent3"/>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800"/>
            </a:p>
          </p:txBody>
        </p:sp>
        <p:sp>
          <p:nvSpPr>
            <p:cNvPr id="10" name="正方形/長方形 9"/>
            <p:cNvSpPr/>
            <p:nvPr userDrawn="1"/>
          </p:nvSpPr>
          <p:spPr>
            <a:xfrm>
              <a:off x="611560" y="616124"/>
              <a:ext cx="288032" cy="288032"/>
            </a:xfrm>
            <a:prstGeom prst="rect">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800"/>
            </a:p>
          </p:txBody>
        </p:sp>
        <p:sp>
          <p:nvSpPr>
            <p:cNvPr id="11" name="正方形/長方形 10"/>
            <p:cNvSpPr/>
            <p:nvPr userDrawn="1"/>
          </p:nvSpPr>
          <p:spPr>
            <a:xfrm>
              <a:off x="251470" y="616124"/>
              <a:ext cx="288032" cy="288032"/>
            </a:xfrm>
            <a:prstGeom prst="rect">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800"/>
            </a:p>
          </p:txBody>
        </p:sp>
      </p:grpSp>
    </p:spTree>
    <p:extLst>
      <p:ext uri="{BB962C8B-B14F-4D97-AF65-F5344CB8AC3E}">
        <p14:creationId xmlns:p14="http://schemas.microsoft.com/office/powerpoint/2010/main" val="305514183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643616" y="2747962"/>
            <a:ext cx="10213025" cy="1362075"/>
          </a:xfrm>
        </p:spPr>
        <p:txBody>
          <a:bodyPr anchor="ctr">
            <a:normAutofit/>
          </a:bodyPr>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643614" y="4149080"/>
            <a:ext cx="10213025" cy="720080"/>
          </a:xfrm>
        </p:spPr>
        <p:txBody>
          <a:bodyPr anchor="t"/>
          <a:lstStyle>
            <a:lvl1pPr marL="0" indent="0">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774B758-2204-450D-A722-FA4EB2ADE731}" type="datetime1">
              <a:rPr kumimoji="1" lang="ja-JP" altLang="en-US" smtClean="0"/>
              <a:pPr/>
              <a:t>2018/6/22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B45D110-FD8E-48BD-8825-CDFBF9D22CA3}" type="slidenum">
              <a:rPr kumimoji="1" lang="ja-JP" altLang="en-US" smtClean="0"/>
              <a:pPr/>
              <a:t>‹#›</a:t>
            </a:fld>
            <a:endParaRPr kumimoji="1" lang="ja-JP" altLang="en-US"/>
          </a:p>
        </p:txBody>
      </p:sp>
      <p:grpSp>
        <p:nvGrpSpPr>
          <p:cNvPr id="11" name="グループ化 10"/>
          <p:cNvGrpSpPr/>
          <p:nvPr userDrawn="1"/>
        </p:nvGrpSpPr>
        <p:grpSpPr>
          <a:xfrm>
            <a:off x="784910" y="3104962"/>
            <a:ext cx="858705" cy="648072"/>
            <a:chOff x="296920" y="2919016"/>
            <a:chExt cx="936154" cy="942031"/>
          </a:xfrm>
          <a:solidFill>
            <a:schemeClr val="accent6"/>
          </a:solidFill>
        </p:grpSpPr>
        <p:sp>
          <p:nvSpPr>
            <p:cNvPr id="7" name="正方形/長方形 6"/>
            <p:cNvSpPr/>
            <p:nvPr userDrawn="1"/>
          </p:nvSpPr>
          <p:spPr>
            <a:xfrm>
              <a:off x="801026" y="2919016"/>
              <a:ext cx="432048" cy="432048"/>
            </a:xfrm>
            <a:prstGeom prst="rect">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800"/>
            </a:p>
          </p:txBody>
        </p:sp>
        <p:sp>
          <p:nvSpPr>
            <p:cNvPr id="8" name="正方形/長方形 7"/>
            <p:cNvSpPr/>
            <p:nvPr userDrawn="1"/>
          </p:nvSpPr>
          <p:spPr>
            <a:xfrm>
              <a:off x="296920" y="2919016"/>
              <a:ext cx="432048" cy="432048"/>
            </a:xfrm>
            <a:prstGeom prst="rect">
              <a:avLst/>
            </a:prstGeom>
            <a:solidFill>
              <a:schemeClr val="accent3"/>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800"/>
            </a:p>
          </p:txBody>
        </p:sp>
        <p:sp>
          <p:nvSpPr>
            <p:cNvPr id="9" name="正方形/長方形 8"/>
            <p:cNvSpPr/>
            <p:nvPr userDrawn="1"/>
          </p:nvSpPr>
          <p:spPr>
            <a:xfrm>
              <a:off x="801026" y="3428999"/>
              <a:ext cx="432048" cy="432048"/>
            </a:xfrm>
            <a:prstGeom prst="rect">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800"/>
            </a:p>
          </p:txBody>
        </p:sp>
        <p:sp>
          <p:nvSpPr>
            <p:cNvPr id="10" name="正方形/長方形 9"/>
            <p:cNvSpPr/>
            <p:nvPr userDrawn="1"/>
          </p:nvSpPr>
          <p:spPr>
            <a:xfrm>
              <a:off x="296920" y="3428999"/>
              <a:ext cx="432048" cy="432048"/>
            </a:xfrm>
            <a:prstGeom prst="rect">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800"/>
            </a:p>
          </p:txBody>
        </p:sp>
      </p:grpSp>
    </p:spTree>
    <p:extLst>
      <p:ext uri="{BB962C8B-B14F-4D97-AF65-F5344CB8AC3E}">
        <p14:creationId xmlns:p14="http://schemas.microsoft.com/office/powerpoint/2010/main" val="226354984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marL="342900" indent="-342900">
              <a:buClr>
                <a:schemeClr val="accent1"/>
              </a:buClr>
              <a:buFont typeface="Wingdings" panose="05000000000000000000" pitchFamily="2" charset="2"/>
              <a:buChar char="l"/>
              <a:defRPr sz="2800"/>
            </a:lvl1pPr>
            <a:lvl2pPr>
              <a:defRPr sz="2400"/>
            </a:lvl2pPr>
            <a:lvl3pPr>
              <a:buClr>
                <a:schemeClr val="accent1"/>
              </a:buCl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marL="342900" indent="-342900">
              <a:buClr>
                <a:schemeClr val="accent1"/>
              </a:buClr>
              <a:buFont typeface="Wingdings" panose="05000000000000000000" pitchFamily="2" charset="2"/>
              <a:buChar char="l"/>
              <a:defRPr sz="2800"/>
            </a:lvl1pPr>
            <a:lvl2pPr>
              <a:defRPr sz="2400"/>
            </a:lvl2pPr>
            <a:lvl3pPr>
              <a:buClr>
                <a:schemeClr val="accent1"/>
              </a:buCl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ー 4"/>
          <p:cNvSpPr>
            <a:spLocks noGrp="1"/>
          </p:cNvSpPr>
          <p:nvPr>
            <p:ph type="dt" sz="half" idx="10"/>
          </p:nvPr>
        </p:nvSpPr>
        <p:spPr/>
        <p:txBody>
          <a:bodyPr/>
          <a:lstStyle/>
          <a:p>
            <a:fld id="{A66813E9-8CA0-4F06-BEE4-97380EC65AD4}" type="datetime1">
              <a:rPr kumimoji="1" lang="ja-JP" altLang="en-US" smtClean="0"/>
              <a:pPr/>
              <a:t>2018/6/22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B45D110-FD8E-48BD-8825-CDFBF9D22CA3}" type="slidenum">
              <a:rPr kumimoji="1" lang="ja-JP" altLang="en-US" smtClean="0"/>
              <a:pPr/>
              <a:t>‹#›</a:t>
            </a:fld>
            <a:endParaRPr kumimoji="1" lang="ja-JP" altLang="en-US"/>
          </a:p>
        </p:txBody>
      </p:sp>
    </p:spTree>
    <p:extLst>
      <p:ext uri="{BB962C8B-B14F-4D97-AF65-F5344CB8AC3E}">
        <p14:creationId xmlns:p14="http://schemas.microsoft.com/office/powerpoint/2010/main" val="318945903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487490" y="44624"/>
            <a:ext cx="10596877" cy="1152128"/>
          </a:xfrm>
        </p:spPr>
        <p:txBody>
          <a:bodyPr>
            <a:normAutofit/>
          </a:bodyPr>
          <a:lstStyle>
            <a:lvl1pPr algn="l">
              <a:defRPr sz="36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31371" y="1535113"/>
            <a:ext cx="5472608" cy="639762"/>
          </a:xfrm>
          <a:solidFill>
            <a:schemeClr val="accent1"/>
          </a:solidFill>
          <a:ln>
            <a:solidFill>
              <a:schemeClr val="accent1"/>
            </a:solidFill>
          </a:ln>
        </p:spPr>
        <p:txBody>
          <a:bodyPr anchor="ctr">
            <a:norm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dirty="0"/>
              <a:t>マスター テキストの書式設定</a:t>
            </a:r>
          </a:p>
        </p:txBody>
      </p:sp>
      <p:sp>
        <p:nvSpPr>
          <p:cNvPr id="4" name="コンテンツ プレースホルダー 3"/>
          <p:cNvSpPr>
            <a:spLocks noGrp="1"/>
          </p:cNvSpPr>
          <p:nvPr>
            <p:ph sz="half" idx="2"/>
          </p:nvPr>
        </p:nvSpPr>
        <p:spPr>
          <a:xfrm>
            <a:off x="431371" y="2174875"/>
            <a:ext cx="5472608" cy="3951288"/>
          </a:xfrm>
          <a:solidFill>
            <a:schemeClr val="bg2"/>
          </a:solidFill>
        </p:spPr>
        <p:txBody>
          <a:bodyPr/>
          <a:lstStyle>
            <a:lvl1pPr marL="342900" indent="-342900">
              <a:spcBef>
                <a:spcPts val="600"/>
              </a:spcBef>
              <a:spcAft>
                <a:spcPts val="600"/>
              </a:spcAft>
              <a:buClr>
                <a:schemeClr val="accent1"/>
              </a:buClr>
              <a:buFont typeface="Wingdings" panose="05000000000000000000" pitchFamily="2" charset="2"/>
              <a:buChar char="l"/>
              <a:defRPr sz="2400"/>
            </a:lvl1pPr>
            <a:lvl2pPr>
              <a:spcBef>
                <a:spcPts val="600"/>
              </a:spcBef>
              <a:spcAft>
                <a:spcPts val="600"/>
              </a:spcAft>
              <a:defRPr sz="2000"/>
            </a:lvl2pPr>
            <a:lvl3pPr>
              <a:spcBef>
                <a:spcPts val="600"/>
              </a:spcBef>
              <a:spcAft>
                <a:spcPts val="600"/>
              </a:spcAft>
              <a:defRPr sz="1800"/>
            </a:lvl3pPr>
            <a:lvl4pPr>
              <a:spcBef>
                <a:spcPts val="600"/>
              </a:spcBef>
              <a:spcAft>
                <a:spcPts val="600"/>
              </a:spcAft>
              <a:defRPr sz="1600"/>
            </a:lvl4pPr>
            <a:lvl5pPr>
              <a:spcBef>
                <a:spcPts val="600"/>
              </a:spcBef>
              <a:spcAft>
                <a:spcPts val="600"/>
              </a:spcAft>
              <a:defRPr sz="1600"/>
            </a:lvl5pPr>
            <a:lvl6pPr>
              <a:defRPr sz="1600"/>
            </a:lvl6pPr>
            <a:lvl7pPr>
              <a:defRPr sz="1600"/>
            </a:lvl7pPr>
            <a:lvl8pPr>
              <a:defRPr sz="1600"/>
            </a:lvl8pPr>
            <a:lvl9pPr>
              <a:defRPr sz="1600"/>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テキスト プレースホルダー 4"/>
          <p:cNvSpPr>
            <a:spLocks noGrp="1"/>
          </p:cNvSpPr>
          <p:nvPr>
            <p:ph type="body" sz="quarter" idx="3"/>
          </p:nvPr>
        </p:nvSpPr>
        <p:spPr>
          <a:xfrm>
            <a:off x="6288021" y="1535113"/>
            <a:ext cx="5472608" cy="639762"/>
          </a:xfrm>
          <a:solidFill>
            <a:schemeClr val="accent3">
              <a:lumMod val="75000"/>
            </a:schemeClr>
          </a:solidFill>
          <a:ln>
            <a:solidFill>
              <a:schemeClr val="accent3">
                <a:lumMod val="75000"/>
              </a:schemeClr>
            </a:solidFill>
          </a:ln>
        </p:spPr>
        <p:txBody>
          <a:bodyPr anchor="ctr">
            <a:norm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dirty="0"/>
              <a:t>マスター テキストの書式設定</a:t>
            </a:r>
          </a:p>
        </p:txBody>
      </p:sp>
      <p:sp>
        <p:nvSpPr>
          <p:cNvPr id="6" name="コンテンツ プレースホルダー 5"/>
          <p:cNvSpPr>
            <a:spLocks noGrp="1"/>
          </p:cNvSpPr>
          <p:nvPr>
            <p:ph sz="quarter" idx="4"/>
          </p:nvPr>
        </p:nvSpPr>
        <p:spPr>
          <a:xfrm>
            <a:off x="6288021" y="2174875"/>
            <a:ext cx="5472608" cy="3951288"/>
          </a:xfrm>
          <a:solidFill>
            <a:schemeClr val="bg2"/>
          </a:solidFill>
        </p:spPr>
        <p:txBody>
          <a:bodyPr/>
          <a:lstStyle>
            <a:lvl1pPr marL="342900" indent="-342900">
              <a:spcBef>
                <a:spcPts val="600"/>
              </a:spcBef>
              <a:spcAft>
                <a:spcPts val="600"/>
              </a:spcAft>
              <a:buClr>
                <a:schemeClr val="accent3">
                  <a:lumMod val="75000"/>
                </a:schemeClr>
              </a:buClr>
              <a:buFont typeface="Wingdings" panose="05000000000000000000" pitchFamily="2" charset="2"/>
              <a:buChar char="l"/>
              <a:defRPr sz="2400"/>
            </a:lvl1pPr>
            <a:lvl2pPr>
              <a:spcBef>
                <a:spcPts val="600"/>
              </a:spcBef>
              <a:spcAft>
                <a:spcPts val="600"/>
              </a:spcAft>
              <a:defRPr sz="2000"/>
            </a:lvl2pPr>
            <a:lvl3pPr>
              <a:spcBef>
                <a:spcPts val="600"/>
              </a:spcBef>
              <a:spcAft>
                <a:spcPts val="600"/>
              </a:spcAft>
              <a:defRPr sz="1800"/>
            </a:lvl3pPr>
            <a:lvl4pPr>
              <a:spcBef>
                <a:spcPts val="600"/>
              </a:spcBef>
              <a:spcAft>
                <a:spcPts val="600"/>
              </a:spcAft>
              <a:defRPr sz="1600"/>
            </a:lvl4pPr>
            <a:lvl5pPr>
              <a:spcBef>
                <a:spcPts val="600"/>
              </a:spcBef>
              <a:spcAft>
                <a:spcPts val="600"/>
              </a:spcAft>
              <a:defRPr sz="1600"/>
            </a:lvl5pPr>
            <a:lvl6pPr>
              <a:defRPr sz="1600"/>
            </a:lvl6pPr>
            <a:lvl7pPr>
              <a:defRPr sz="1600"/>
            </a:lvl7pPr>
            <a:lvl8pPr>
              <a:defRPr sz="1600"/>
            </a:lvl8pPr>
            <a:lvl9pPr>
              <a:defRPr sz="1600"/>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日付プレースホルダー 6"/>
          <p:cNvSpPr>
            <a:spLocks noGrp="1"/>
          </p:cNvSpPr>
          <p:nvPr>
            <p:ph type="dt" sz="half" idx="10"/>
          </p:nvPr>
        </p:nvSpPr>
        <p:spPr/>
        <p:txBody>
          <a:bodyPr/>
          <a:lstStyle/>
          <a:p>
            <a:fld id="{EAE0225F-1BCE-4027-B3AD-F03036EFC017}" type="datetime1">
              <a:rPr kumimoji="1" lang="ja-JP" altLang="en-US" smtClean="0"/>
              <a:pPr/>
              <a:t>2018/6/22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B45D110-FD8E-48BD-8825-CDFBF9D22CA3}" type="slidenum">
              <a:rPr kumimoji="1" lang="ja-JP" altLang="en-US" smtClean="0"/>
              <a:pPr/>
              <a:t>‹#›</a:t>
            </a:fld>
            <a:endParaRPr kumimoji="1" lang="ja-JP" altLang="en-US"/>
          </a:p>
        </p:txBody>
      </p:sp>
      <p:grpSp>
        <p:nvGrpSpPr>
          <p:cNvPr id="15" name="グループ化 14"/>
          <p:cNvGrpSpPr/>
          <p:nvPr userDrawn="1"/>
        </p:nvGrpSpPr>
        <p:grpSpPr>
          <a:xfrm>
            <a:off x="431370" y="299164"/>
            <a:ext cx="864163" cy="633921"/>
            <a:chOff x="251470" y="270235"/>
            <a:chExt cx="648122" cy="633921"/>
          </a:xfrm>
          <a:solidFill>
            <a:schemeClr val="accent6"/>
          </a:solidFill>
        </p:grpSpPr>
        <p:sp>
          <p:nvSpPr>
            <p:cNvPr id="16" name="正方形/長方形 15"/>
            <p:cNvSpPr/>
            <p:nvPr userDrawn="1"/>
          </p:nvSpPr>
          <p:spPr>
            <a:xfrm>
              <a:off x="611560" y="270235"/>
              <a:ext cx="288032" cy="288032"/>
            </a:xfrm>
            <a:prstGeom prst="rect">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800"/>
            </a:p>
          </p:txBody>
        </p:sp>
        <p:sp>
          <p:nvSpPr>
            <p:cNvPr id="17" name="正方形/長方形 16"/>
            <p:cNvSpPr/>
            <p:nvPr userDrawn="1"/>
          </p:nvSpPr>
          <p:spPr>
            <a:xfrm>
              <a:off x="251470" y="270235"/>
              <a:ext cx="288032" cy="288032"/>
            </a:xfrm>
            <a:prstGeom prst="rect">
              <a:avLst/>
            </a:prstGeom>
            <a:solidFill>
              <a:schemeClr val="accent3"/>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800"/>
            </a:p>
          </p:txBody>
        </p:sp>
        <p:sp>
          <p:nvSpPr>
            <p:cNvPr id="18" name="正方形/長方形 17"/>
            <p:cNvSpPr/>
            <p:nvPr userDrawn="1"/>
          </p:nvSpPr>
          <p:spPr>
            <a:xfrm>
              <a:off x="611560" y="616124"/>
              <a:ext cx="288032" cy="288032"/>
            </a:xfrm>
            <a:prstGeom prst="rect">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800"/>
            </a:p>
          </p:txBody>
        </p:sp>
        <p:sp>
          <p:nvSpPr>
            <p:cNvPr id="19" name="正方形/長方形 18"/>
            <p:cNvSpPr/>
            <p:nvPr userDrawn="1"/>
          </p:nvSpPr>
          <p:spPr>
            <a:xfrm>
              <a:off x="251470" y="616124"/>
              <a:ext cx="288032" cy="288032"/>
            </a:xfrm>
            <a:prstGeom prst="rect">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800"/>
            </a:p>
          </p:txBody>
        </p:sp>
      </p:grpSp>
    </p:spTree>
    <p:extLst>
      <p:ext uri="{BB962C8B-B14F-4D97-AF65-F5344CB8AC3E}">
        <p14:creationId xmlns:p14="http://schemas.microsoft.com/office/powerpoint/2010/main" val="329721458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487488" y="44624"/>
            <a:ext cx="10574965" cy="1166588"/>
          </a:xfrm>
        </p:spPr>
        <p:txBody>
          <a:bodyPr>
            <a:normAutofit/>
          </a:bodyPr>
          <a:lstStyle>
            <a:lvl1pPr algn="l">
              <a:defRPr sz="3600"/>
            </a:lvl1p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6A76CAA-9FF4-42E0-9675-35954C944E67}" type="datetime1">
              <a:rPr kumimoji="1" lang="ja-JP" altLang="en-US" smtClean="0"/>
              <a:pPr/>
              <a:t>2018/6/22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B45D110-FD8E-48BD-8825-CDFBF9D22CA3}" type="slidenum">
              <a:rPr kumimoji="1" lang="ja-JP" altLang="en-US" smtClean="0"/>
              <a:pPr/>
              <a:t>‹#›</a:t>
            </a:fld>
            <a:endParaRPr kumimoji="1" lang="ja-JP" altLang="en-US"/>
          </a:p>
        </p:txBody>
      </p:sp>
      <p:grpSp>
        <p:nvGrpSpPr>
          <p:cNvPr id="6" name="グループ化 5"/>
          <p:cNvGrpSpPr/>
          <p:nvPr userDrawn="1"/>
        </p:nvGrpSpPr>
        <p:grpSpPr>
          <a:xfrm>
            <a:off x="431370" y="299164"/>
            <a:ext cx="864163" cy="633921"/>
            <a:chOff x="251470" y="270235"/>
            <a:chExt cx="648122" cy="633921"/>
          </a:xfrm>
          <a:solidFill>
            <a:schemeClr val="accent6"/>
          </a:solidFill>
        </p:grpSpPr>
        <p:sp>
          <p:nvSpPr>
            <p:cNvPr id="7" name="正方形/長方形 6"/>
            <p:cNvSpPr/>
            <p:nvPr userDrawn="1"/>
          </p:nvSpPr>
          <p:spPr>
            <a:xfrm>
              <a:off x="611560" y="270235"/>
              <a:ext cx="288032" cy="288032"/>
            </a:xfrm>
            <a:prstGeom prst="rect">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800"/>
            </a:p>
          </p:txBody>
        </p:sp>
        <p:sp>
          <p:nvSpPr>
            <p:cNvPr id="8" name="正方形/長方形 7"/>
            <p:cNvSpPr/>
            <p:nvPr userDrawn="1"/>
          </p:nvSpPr>
          <p:spPr>
            <a:xfrm>
              <a:off x="251470" y="270235"/>
              <a:ext cx="288032" cy="288032"/>
            </a:xfrm>
            <a:prstGeom prst="rect">
              <a:avLst/>
            </a:prstGeom>
            <a:solidFill>
              <a:schemeClr val="accent3"/>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800"/>
            </a:p>
          </p:txBody>
        </p:sp>
        <p:sp>
          <p:nvSpPr>
            <p:cNvPr id="9" name="正方形/長方形 8"/>
            <p:cNvSpPr/>
            <p:nvPr userDrawn="1"/>
          </p:nvSpPr>
          <p:spPr>
            <a:xfrm>
              <a:off x="611560" y="616124"/>
              <a:ext cx="288032" cy="288032"/>
            </a:xfrm>
            <a:prstGeom prst="rect">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800"/>
            </a:p>
          </p:txBody>
        </p:sp>
        <p:sp>
          <p:nvSpPr>
            <p:cNvPr id="10" name="正方形/長方形 9"/>
            <p:cNvSpPr/>
            <p:nvPr userDrawn="1"/>
          </p:nvSpPr>
          <p:spPr>
            <a:xfrm>
              <a:off x="251470" y="616124"/>
              <a:ext cx="288032" cy="288032"/>
            </a:xfrm>
            <a:prstGeom prst="rect">
              <a:avLst/>
            </a:prstGeom>
            <a:grp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800"/>
            </a:p>
          </p:txBody>
        </p:sp>
      </p:grpSp>
    </p:spTree>
    <p:extLst>
      <p:ext uri="{BB962C8B-B14F-4D97-AF65-F5344CB8AC3E}">
        <p14:creationId xmlns:p14="http://schemas.microsoft.com/office/powerpoint/2010/main" val="282437649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bg>
      <p:bgPr>
        <a:solidFill>
          <a:schemeClr val="bg1"/>
        </a:solidFill>
        <a:effectLst/>
      </p:bgPr>
    </p:bg>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16B18A4-AC22-4D5A-B206-4EE0E1E9A78D}" type="datetime1">
              <a:rPr kumimoji="1" lang="ja-JP" altLang="en-US" smtClean="0"/>
              <a:pPr/>
              <a:t>2018/6/22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B45D110-FD8E-48BD-8825-CDFBF9D22CA3}" type="slidenum">
              <a:rPr kumimoji="1" lang="ja-JP" altLang="en-US" smtClean="0"/>
              <a:pPr/>
              <a:t>‹#›</a:t>
            </a:fld>
            <a:endParaRPr kumimoji="1" lang="ja-JP" altLang="en-US"/>
          </a:p>
        </p:txBody>
      </p:sp>
    </p:spTree>
    <p:extLst>
      <p:ext uri="{BB962C8B-B14F-4D97-AF65-F5344CB8AC3E}">
        <p14:creationId xmlns:p14="http://schemas.microsoft.com/office/powerpoint/2010/main" val="286515874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C22989-4A79-49A8-AED3-1A2853D11746}" type="datetime1">
              <a:rPr kumimoji="1" lang="ja-JP" altLang="en-US" smtClean="0"/>
              <a:pPr/>
              <a:t>2018/6/22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B45D110-FD8E-48BD-8825-CDFBF9D22CA3}" type="slidenum">
              <a:rPr kumimoji="1" lang="ja-JP" altLang="en-US" smtClean="0"/>
              <a:pPr/>
              <a:t>‹#›</a:t>
            </a:fld>
            <a:endParaRPr kumimoji="1" lang="ja-JP" altLang="en-US"/>
          </a:p>
        </p:txBody>
      </p:sp>
    </p:spTree>
    <p:extLst>
      <p:ext uri="{BB962C8B-B14F-4D97-AF65-F5344CB8AC3E}">
        <p14:creationId xmlns:p14="http://schemas.microsoft.com/office/powerpoint/2010/main" val="256526001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716F0B1-5A4F-49D6-A448-397314859C81}" type="datetime1">
              <a:rPr kumimoji="1" lang="ja-JP" altLang="en-US" smtClean="0"/>
              <a:pPr/>
              <a:t>2018/6/22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B45D110-FD8E-48BD-8825-CDFBF9D22CA3}" type="slidenum">
              <a:rPr kumimoji="1" lang="ja-JP" altLang="en-US" smtClean="0"/>
              <a:pPr/>
              <a:t>‹#›</a:t>
            </a:fld>
            <a:endParaRPr kumimoji="1" lang="ja-JP" altLang="en-US"/>
          </a:p>
        </p:txBody>
      </p:sp>
    </p:spTree>
    <p:extLst>
      <p:ext uri="{BB962C8B-B14F-4D97-AF65-F5344CB8AC3E}">
        <p14:creationId xmlns:p14="http://schemas.microsoft.com/office/powerpoint/2010/main" val="296762987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0" y="6492876"/>
            <a:ext cx="2266765" cy="365125"/>
          </a:xfrm>
          <a:prstGeom prst="rect">
            <a:avLst/>
          </a:prstGeom>
        </p:spPr>
        <p:txBody>
          <a:bodyPr vert="horz" lIns="91440" tIns="45720" rIns="91440" bIns="45720" rtlCol="0" anchor="ctr"/>
          <a:lstStyle>
            <a:lvl1pPr algn="l">
              <a:defRPr sz="1800">
                <a:solidFill>
                  <a:schemeClr val="tx1">
                    <a:tint val="75000"/>
                  </a:schemeClr>
                </a:solidFill>
              </a:defRPr>
            </a:lvl1pPr>
          </a:lstStyle>
          <a:p>
            <a:fld id="{D1385A6E-21CE-4E37-BA0F-03B980954863}" type="datetime1">
              <a:rPr lang="ja-JP" altLang="en-US" smtClean="0"/>
              <a:pPr/>
              <a:t>2018/6/22</a:t>
            </a:fld>
            <a:endParaRPr lang="ja-JP" altLang="en-US"/>
          </a:p>
        </p:txBody>
      </p:sp>
      <p:sp>
        <p:nvSpPr>
          <p:cNvPr id="5" name="フッター プレースホルダー 4"/>
          <p:cNvSpPr>
            <a:spLocks noGrp="1"/>
          </p:cNvSpPr>
          <p:nvPr>
            <p:ph type="ftr" sz="quarter" idx="3"/>
          </p:nvPr>
        </p:nvSpPr>
        <p:spPr>
          <a:xfrm>
            <a:off x="2266765" y="6489355"/>
            <a:ext cx="7669661" cy="365125"/>
          </a:xfrm>
          <a:prstGeom prst="rect">
            <a:avLst/>
          </a:prstGeom>
        </p:spPr>
        <p:txBody>
          <a:bodyPr vert="horz" lIns="91440" tIns="45720" rIns="91440" bIns="45720" rtlCol="0" anchor="ctr"/>
          <a:lstStyle>
            <a:lvl1pPr algn="ctr">
              <a:defRPr sz="1800">
                <a:solidFill>
                  <a:schemeClr val="tx1">
                    <a:tint val="75000"/>
                  </a:schemeClr>
                </a:solidFill>
              </a:defRPr>
            </a:lvl1pPr>
          </a:lstStyle>
          <a:p>
            <a:endParaRPr lang="ja-JP" altLang="en-US" dirty="0"/>
          </a:p>
        </p:txBody>
      </p:sp>
      <p:sp>
        <p:nvSpPr>
          <p:cNvPr id="6" name="スライド番号プレースホルダー 5"/>
          <p:cNvSpPr>
            <a:spLocks noGrp="1"/>
          </p:cNvSpPr>
          <p:nvPr>
            <p:ph type="sldNum" sz="quarter" idx="4"/>
          </p:nvPr>
        </p:nvSpPr>
        <p:spPr>
          <a:xfrm>
            <a:off x="11474568" y="6309321"/>
            <a:ext cx="587885" cy="432049"/>
          </a:xfrm>
          <a:prstGeom prst="rect">
            <a:avLst/>
          </a:prstGeom>
          <a:solidFill>
            <a:schemeClr val="tx1">
              <a:lumMod val="85000"/>
              <a:lumOff val="15000"/>
            </a:schemeClr>
          </a:solidFill>
        </p:spPr>
        <p:txBody>
          <a:bodyPr vert="horz" lIns="91440" tIns="45720" rIns="91440" bIns="45720" rtlCol="0" anchor="ctr"/>
          <a:lstStyle>
            <a:lvl1pPr algn="ctr">
              <a:defRPr sz="1800">
                <a:solidFill>
                  <a:schemeClr val="bg1"/>
                </a:solidFill>
              </a:defRPr>
            </a:lvl1pPr>
          </a:lstStyle>
          <a:p>
            <a:fld id="{8B45D110-FD8E-48BD-8825-CDFBF9D22CA3}" type="slidenum">
              <a:rPr lang="ja-JP" altLang="en-US" smtClean="0"/>
              <a:pPr/>
              <a:t>‹#›</a:t>
            </a:fld>
            <a:endParaRPr lang="ja-JP" altLang="en-US"/>
          </a:p>
        </p:txBody>
      </p:sp>
    </p:spTree>
    <p:extLst>
      <p:ext uri="{BB962C8B-B14F-4D97-AF65-F5344CB8AC3E}">
        <p14:creationId xmlns:p14="http://schemas.microsoft.com/office/powerpoint/2010/main" val="3237343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ftr="0" dt="0"/>
  <p:txStyles>
    <p:titleStyle>
      <a:lvl1pPr algn="ctr" defTabSz="914400" rtl="0" eaLnBrk="1" latinLnBrk="0" hangingPunct="1">
        <a:spcBef>
          <a:spcPct val="0"/>
        </a:spcBef>
        <a:buNone/>
        <a:defRPr kumimoji="1" sz="4000" b="1" kern="1200">
          <a:solidFill>
            <a:schemeClr val="tx1">
              <a:lumMod val="85000"/>
              <a:lumOff val="15000"/>
            </a:schemeClr>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panose="05000000000000000000" pitchFamily="2" charset="2"/>
        <a:buChar char="l"/>
        <a:defRPr kumimoji="1" sz="3200" kern="1200">
          <a:solidFill>
            <a:schemeClr val="tx1">
              <a:lumMod val="85000"/>
              <a:lumOff val="1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lumMod val="85000"/>
              <a:lumOff val="15000"/>
            </a:schemeClr>
          </a:solidFill>
          <a:latin typeface="+mn-lt"/>
          <a:ea typeface="+mn-ea"/>
          <a:cs typeface="+mn-cs"/>
        </a:defRPr>
      </a:lvl2pPr>
      <a:lvl3pPr marL="1143000" indent="-228600" algn="l" defTabSz="914400" rtl="0" eaLnBrk="1" latinLnBrk="0" hangingPunct="1">
        <a:spcBef>
          <a:spcPct val="20000"/>
        </a:spcBef>
        <a:buClr>
          <a:schemeClr val="accent1"/>
        </a:buClr>
        <a:buFont typeface="Arial" panose="020B0604020202020204" pitchFamily="34" charset="0"/>
        <a:buChar char="•"/>
        <a:defRPr kumimoji="1" sz="2400" kern="1200">
          <a:solidFill>
            <a:schemeClr val="tx1">
              <a:lumMod val="85000"/>
              <a:lumOff val="1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lumMod val="85000"/>
              <a:lumOff val="1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lumMod val="85000"/>
              <a:lumOff val="1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a:extLst>
              <a:ext uri="{FF2B5EF4-FFF2-40B4-BE49-F238E27FC236}">
                <a16:creationId xmlns:a16="http://schemas.microsoft.com/office/drawing/2014/main" id="{8C9719CD-BD6F-4857-B091-F3C5C36CF245}"/>
              </a:ext>
            </a:extLst>
          </p:cNvPr>
          <p:cNvSpPr txBox="1">
            <a:spLocks/>
          </p:cNvSpPr>
          <p:nvPr/>
        </p:nvSpPr>
        <p:spPr>
          <a:xfrm>
            <a:off x="808831" y="378889"/>
            <a:ext cx="10574337" cy="116681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000" b="1" kern="1200">
                <a:solidFill>
                  <a:schemeClr val="tx1">
                    <a:lumMod val="85000"/>
                    <a:lumOff val="15000"/>
                  </a:schemeClr>
                </a:solidFill>
                <a:latin typeface="+mj-lt"/>
                <a:ea typeface="+mj-ea"/>
                <a:cs typeface="+mj-cs"/>
              </a:defRPr>
            </a:lvl1pPr>
          </a:lstStyle>
          <a:p>
            <a:r>
              <a:rPr lang="en-US" altLang="ja-JP" dirty="0">
                <a:solidFill>
                  <a:srgbClr val="4D4D4D"/>
                </a:solidFill>
              </a:rPr>
              <a:t>WHO Definition of Palliative Care</a:t>
            </a:r>
            <a:r>
              <a:rPr lang="ja-JP" altLang="en-US" dirty="0">
                <a:solidFill>
                  <a:srgbClr val="4D4D4D"/>
                </a:solidFill>
              </a:rPr>
              <a:t> </a:t>
            </a:r>
            <a:r>
              <a:rPr lang="en-US" altLang="ja-JP" dirty="0">
                <a:solidFill>
                  <a:srgbClr val="4D4D4D"/>
                </a:solidFill>
              </a:rPr>
              <a:t>(2002)</a:t>
            </a:r>
            <a:endParaRPr lang="ja-JP" altLang="ja-JP" dirty="0">
              <a:solidFill>
                <a:srgbClr val="4D4D4D"/>
              </a:solidFill>
            </a:endParaRPr>
          </a:p>
        </p:txBody>
      </p:sp>
      <p:sp>
        <p:nvSpPr>
          <p:cNvPr id="4" name="正方形/長方形 3">
            <a:extLst>
              <a:ext uri="{FF2B5EF4-FFF2-40B4-BE49-F238E27FC236}">
                <a16:creationId xmlns:a16="http://schemas.microsoft.com/office/drawing/2014/main" id="{166492A1-C5C2-4FF4-AEEE-F1A18AFBEB64}"/>
              </a:ext>
            </a:extLst>
          </p:cNvPr>
          <p:cNvSpPr/>
          <p:nvPr/>
        </p:nvSpPr>
        <p:spPr>
          <a:xfrm>
            <a:off x="911423" y="2132856"/>
            <a:ext cx="10369152" cy="3539430"/>
          </a:xfrm>
          <a:prstGeom prst="rect">
            <a:avLst/>
          </a:prstGeom>
        </p:spPr>
        <p:txBody>
          <a:bodyPr wrap="square">
            <a:spAutoFit/>
          </a:bodyPr>
          <a:lstStyle/>
          <a:p>
            <a:pPr>
              <a:spcBef>
                <a:spcPts val="600"/>
              </a:spcBef>
              <a:spcAft>
                <a:spcPts val="0"/>
              </a:spcAft>
            </a:pPr>
            <a:r>
              <a:rPr lang="en-US" altLang="ja-JP" sz="3200" dirty="0">
                <a:solidFill>
                  <a:srgbClr val="4D4D4D"/>
                </a:solidFill>
                <a:latin typeface="Segoe UI" panose="020B0502040204020203" pitchFamily="34" charset="0"/>
                <a:ea typeface="游ゴシック" panose="020B0400000000000000" pitchFamily="50" charset="-128"/>
                <a:cs typeface="Segoe UI" panose="020B0502040204020203" pitchFamily="34" charset="0"/>
              </a:rPr>
              <a:t>Palliative care is an approach that improves the quality of life of patients and their families facing the problem associated with life-threatening illness, through the prevention and relief of suffering by means of early identification and impeccable assessment and treatment of pain and other problems, physical, psychosocial and spiritual. </a:t>
            </a:r>
            <a:endParaRPr lang="ja-JP" altLang="ja-JP" sz="3200" dirty="0">
              <a:solidFill>
                <a:srgbClr val="4D4D4D"/>
              </a:solidFill>
              <a:latin typeface="Segoe UI" panose="020B0502040204020203" pitchFamily="34" charset="0"/>
              <a:ea typeface="游ゴシック" panose="020B0400000000000000" pitchFamily="50" charset="-128"/>
              <a:cs typeface="Segoe UI" panose="020B0502040204020203" pitchFamily="34" charset="0"/>
            </a:endParaRPr>
          </a:p>
        </p:txBody>
      </p:sp>
      <p:sp>
        <p:nvSpPr>
          <p:cNvPr id="5" name="正方形/長方形 1">
            <a:extLst>
              <a:ext uri="{FF2B5EF4-FFF2-40B4-BE49-F238E27FC236}">
                <a16:creationId xmlns:a16="http://schemas.microsoft.com/office/drawing/2014/main" id="{35A63A63-093D-4EDA-B7E3-D24BD3712B40}"/>
              </a:ext>
            </a:extLst>
          </p:cNvPr>
          <p:cNvSpPr>
            <a:spLocks noChangeArrowheads="1"/>
          </p:cNvSpPr>
          <p:nvPr/>
        </p:nvSpPr>
        <p:spPr bwMode="auto">
          <a:xfrm>
            <a:off x="7324449" y="6519446"/>
            <a:ext cx="487360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r">
              <a:spcBef>
                <a:spcPct val="0"/>
              </a:spcBef>
              <a:buNone/>
              <a:defRPr/>
            </a:pPr>
            <a:r>
              <a:rPr lang="en-US" altLang="ja-JP" sz="1600" dirty="0">
                <a:solidFill>
                  <a:srgbClr val="4D4D4D"/>
                </a:solidFill>
                <a:latin typeface="Segoe UI"/>
              </a:rPr>
              <a:t>http://www.who.int/cancer/palliative/definition/en/</a:t>
            </a:r>
            <a:endParaRPr lang="ja-JP" altLang="en-US" sz="1600" dirty="0">
              <a:solidFill>
                <a:srgbClr val="4D4D4D"/>
              </a:solidFill>
              <a:latin typeface="Segoe UI"/>
            </a:endParaRPr>
          </a:p>
        </p:txBody>
      </p:sp>
    </p:spTree>
    <p:extLst>
      <p:ext uri="{BB962C8B-B14F-4D97-AF65-F5344CB8AC3E}">
        <p14:creationId xmlns:p14="http://schemas.microsoft.com/office/powerpoint/2010/main" val="45074183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15B7BB39-D979-4D7B-ADC9-445AF540A35F}"/>
              </a:ext>
            </a:extLst>
          </p:cNvPr>
          <p:cNvSpPr>
            <a:spLocks noGrp="1"/>
          </p:cNvSpPr>
          <p:nvPr>
            <p:ph type="title" idx="4294967295"/>
          </p:nvPr>
        </p:nvSpPr>
        <p:spPr>
          <a:xfrm>
            <a:off x="743743" y="86140"/>
            <a:ext cx="10704512" cy="1143000"/>
          </a:xfrm>
        </p:spPr>
        <p:txBody>
          <a:bodyPr/>
          <a:lstStyle/>
          <a:p>
            <a:r>
              <a:rPr lang="en-US" altLang="ja-JP" dirty="0">
                <a:solidFill>
                  <a:schemeClr val="tx1"/>
                </a:solidFill>
              </a:rPr>
              <a:t>【</a:t>
            </a:r>
            <a:r>
              <a:rPr lang="ja-JP" altLang="en-US" dirty="0">
                <a:solidFill>
                  <a:schemeClr val="tx1"/>
                </a:solidFill>
              </a:rPr>
              <a:t>参考</a:t>
            </a:r>
            <a:r>
              <a:rPr lang="en-US" altLang="ja-JP" dirty="0">
                <a:solidFill>
                  <a:schemeClr val="tx1"/>
                </a:solidFill>
              </a:rPr>
              <a:t>】</a:t>
            </a:r>
            <a:r>
              <a:rPr lang="ja-JP" altLang="en-US" dirty="0">
                <a:solidFill>
                  <a:schemeClr val="tx1"/>
                </a:solidFill>
              </a:rPr>
              <a:t>作成の方法</a:t>
            </a:r>
            <a:endParaRPr kumimoji="1" lang="ja-JP" altLang="en-US" dirty="0">
              <a:solidFill>
                <a:schemeClr val="tx1"/>
              </a:solidFill>
            </a:endParaRPr>
          </a:p>
        </p:txBody>
      </p:sp>
      <p:sp>
        <p:nvSpPr>
          <p:cNvPr id="9" name="コンテンツ プレースホルダー 8">
            <a:extLst>
              <a:ext uri="{FF2B5EF4-FFF2-40B4-BE49-F238E27FC236}">
                <a16:creationId xmlns:a16="http://schemas.microsoft.com/office/drawing/2014/main" id="{4A108CE7-B98A-4524-90B4-672541EAB3B9}"/>
              </a:ext>
            </a:extLst>
          </p:cNvPr>
          <p:cNvSpPr>
            <a:spLocks noGrp="1"/>
          </p:cNvSpPr>
          <p:nvPr>
            <p:ph idx="4294967295"/>
          </p:nvPr>
        </p:nvSpPr>
        <p:spPr>
          <a:xfrm>
            <a:off x="623392" y="1229140"/>
            <a:ext cx="11161240" cy="5224196"/>
          </a:xfrm>
        </p:spPr>
        <p:txBody>
          <a:bodyPr numCol="1">
            <a:normAutofit fontScale="85000" lnSpcReduction="10000"/>
          </a:bodyPr>
          <a:lstStyle/>
          <a:p>
            <a:pPr marL="0" indent="0">
              <a:lnSpc>
                <a:spcPct val="150000"/>
              </a:lnSpc>
              <a:buNone/>
            </a:pPr>
            <a:r>
              <a:rPr lang="ja-JP" altLang="en-US" sz="2800" dirty="0">
                <a:solidFill>
                  <a:schemeClr val="tx1"/>
                </a:solidFill>
              </a:rPr>
              <a:t>作成の方法は、本会議で協議の結果、会議の構成員のみではなく様々な職種から意見を得られることや検討の流れが分かりやすいことなどからデルファイ法が採用されました。デルファイ実施にあたっては、</a:t>
            </a:r>
            <a:r>
              <a:rPr lang="en-US" altLang="ja-JP" sz="2800" dirty="0">
                <a:solidFill>
                  <a:schemeClr val="tx1"/>
                </a:solidFill>
              </a:rPr>
              <a:t>18</a:t>
            </a:r>
            <a:r>
              <a:rPr lang="ja-JP" altLang="en-US" sz="2800" dirty="0">
                <a:solidFill>
                  <a:schemeClr val="tx1"/>
                </a:solidFill>
              </a:rPr>
              <a:t>学術団体の内</a:t>
            </a:r>
            <a:r>
              <a:rPr lang="en-US" altLang="ja-JP" sz="2800" dirty="0">
                <a:solidFill>
                  <a:schemeClr val="tx1"/>
                </a:solidFill>
              </a:rPr>
              <a:t>5</a:t>
            </a:r>
            <a:r>
              <a:rPr lang="ja-JP" altLang="en-US" sz="2800" dirty="0">
                <a:solidFill>
                  <a:schemeClr val="tx1"/>
                </a:solidFill>
              </a:rPr>
              <a:t>団体からなる作業班を構成し、その作業班により定訳案を作成しました。作業班が作成した定訳案は、</a:t>
            </a:r>
            <a:r>
              <a:rPr lang="en-US" altLang="ja-JP" sz="2800" dirty="0">
                <a:solidFill>
                  <a:schemeClr val="tx1"/>
                </a:solidFill>
              </a:rPr>
              <a:t>18</a:t>
            </a:r>
            <a:r>
              <a:rPr lang="ja-JP" altLang="en-US" sz="2800" dirty="0">
                <a:solidFill>
                  <a:schemeClr val="tx1"/>
                </a:solidFill>
              </a:rPr>
              <a:t>学術団体から</a:t>
            </a:r>
            <a:r>
              <a:rPr lang="en-US" altLang="ja-JP" sz="2800" dirty="0">
                <a:solidFill>
                  <a:schemeClr val="tx1"/>
                </a:solidFill>
              </a:rPr>
              <a:t>3</a:t>
            </a:r>
            <a:r>
              <a:rPr lang="ja-JP" altLang="en-US" sz="2800" dirty="0">
                <a:solidFill>
                  <a:schemeClr val="tx1"/>
                </a:solidFill>
              </a:rPr>
              <a:t>名ずつ推薦された計</a:t>
            </a:r>
            <a:r>
              <a:rPr lang="en-US" altLang="ja-JP" sz="2800" dirty="0">
                <a:solidFill>
                  <a:schemeClr val="tx1"/>
                </a:solidFill>
              </a:rPr>
              <a:t>54</a:t>
            </a:r>
            <a:r>
              <a:rPr lang="ja-JP" altLang="en-US" sz="2800" dirty="0">
                <a:solidFill>
                  <a:schemeClr val="tx1"/>
                </a:solidFill>
              </a:rPr>
              <a:t>名のメンバーによりデルファイ法で検討されました。これにより得られた結果は、作業班で検討して新たな案を作成し再度デルファイを実施するという方法を計</a:t>
            </a:r>
            <a:r>
              <a:rPr lang="en-US" altLang="ja-JP" sz="2800" dirty="0">
                <a:solidFill>
                  <a:schemeClr val="tx1"/>
                </a:solidFill>
              </a:rPr>
              <a:t>3</a:t>
            </a:r>
            <a:r>
              <a:rPr lang="ja-JP" altLang="en-US" sz="2800" dirty="0">
                <a:solidFill>
                  <a:schemeClr val="tx1"/>
                </a:solidFill>
              </a:rPr>
              <a:t>回行い、最終案が完成しました。</a:t>
            </a:r>
            <a:endParaRPr lang="en-US" altLang="ja-JP" sz="2800" dirty="0">
              <a:solidFill>
                <a:schemeClr val="tx1"/>
              </a:solidFill>
            </a:endParaRPr>
          </a:p>
          <a:p>
            <a:pPr marL="0" indent="0">
              <a:lnSpc>
                <a:spcPct val="150000"/>
              </a:lnSpc>
              <a:buNone/>
            </a:pPr>
            <a:r>
              <a:rPr lang="ja-JP" altLang="en-US" sz="2800" dirty="0">
                <a:solidFill>
                  <a:schemeClr val="tx1"/>
                </a:solidFill>
              </a:rPr>
              <a:t>最終案はパブリックコメントを実施し、これによって集まった意見を作業班および本会議において最終協議し了承を得て、定訳が完成いたしました。</a:t>
            </a:r>
            <a:endParaRPr kumimoji="1" lang="en-US" altLang="ja-JP" sz="2800" dirty="0">
              <a:solidFill>
                <a:schemeClr val="tx1"/>
              </a:solidFill>
            </a:endParaRPr>
          </a:p>
        </p:txBody>
      </p:sp>
    </p:spTree>
    <p:extLst>
      <p:ext uri="{BB962C8B-B14F-4D97-AF65-F5344CB8AC3E}">
        <p14:creationId xmlns:p14="http://schemas.microsoft.com/office/powerpoint/2010/main" val="47098786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93099891-F59E-49DA-89E5-E387DE883A82}"/>
              </a:ext>
            </a:extLst>
          </p:cNvPr>
          <p:cNvSpPr/>
          <p:nvPr/>
        </p:nvSpPr>
        <p:spPr>
          <a:xfrm>
            <a:off x="695325" y="908720"/>
            <a:ext cx="10585251" cy="4370427"/>
          </a:xfrm>
          <a:prstGeom prst="rect">
            <a:avLst/>
          </a:prstGeom>
        </p:spPr>
        <p:txBody>
          <a:bodyPr wrap="square">
            <a:spAutoFit/>
          </a:bodyPr>
          <a:lstStyle/>
          <a:p>
            <a:pPr>
              <a:spcAft>
                <a:spcPts val="0"/>
              </a:spcAft>
            </a:pPr>
            <a:r>
              <a:rPr lang="en-US" altLang="ja-JP" sz="3200" dirty="0">
                <a:solidFill>
                  <a:srgbClr val="4D4D4D"/>
                </a:solidFill>
                <a:latin typeface="游ゴシック" panose="020B0400000000000000" pitchFamily="50" charset="-128"/>
                <a:ea typeface="游ゴシック" panose="020B0400000000000000" pitchFamily="50" charset="-128"/>
                <a:cs typeface="游ゴシック" panose="020B0400000000000000" pitchFamily="50" charset="-128"/>
              </a:rPr>
              <a:t>Palliative care</a:t>
            </a:r>
          </a:p>
          <a:p>
            <a:pPr marL="457200" indent="-457200">
              <a:spcBef>
                <a:spcPts val="1200"/>
              </a:spcBef>
              <a:spcAft>
                <a:spcPts val="0"/>
              </a:spcAft>
              <a:buFont typeface="Arial" panose="020B0604020202020204" pitchFamily="34" charset="0"/>
              <a:buChar char="•"/>
            </a:pPr>
            <a:r>
              <a:rPr lang="en-US" altLang="ja-JP" sz="2800" dirty="0">
                <a:solidFill>
                  <a:srgbClr val="4D4D4D"/>
                </a:solidFill>
                <a:latin typeface="游ゴシック" panose="020B0400000000000000" pitchFamily="50" charset="-128"/>
                <a:ea typeface="游ゴシック" panose="020B0400000000000000" pitchFamily="50" charset="-128"/>
                <a:cs typeface="游ゴシック" panose="020B0400000000000000" pitchFamily="50" charset="-128"/>
              </a:rPr>
              <a:t>provides relief from pain and other distressing symptoms; </a:t>
            </a:r>
            <a:endParaRPr lang="ja-JP" altLang="ja-JP" sz="2800" dirty="0">
              <a:solidFill>
                <a:srgbClr val="4D4D4D"/>
              </a:solidFill>
              <a:latin typeface="游ゴシック" panose="020B0400000000000000" pitchFamily="50" charset="-128"/>
              <a:ea typeface="游ゴシック" panose="020B0400000000000000" pitchFamily="50" charset="-128"/>
              <a:cs typeface="游ゴシック" panose="020B0400000000000000" pitchFamily="50" charset="-128"/>
            </a:endParaRPr>
          </a:p>
          <a:p>
            <a:pPr marL="457200" indent="-457200">
              <a:spcBef>
                <a:spcPts val="1200"/>
              </a:spcBef>
              <a:spcAft>
                <a:spcPts val="0"/>
              </a:spcAft>
              <a:buFont typeface="Arial" panose="020B0604020202020204" pitchFamily="34" charset="0"/>
              <a:buChar char="•"/>
            </a:pPr>
            <a:r>
              <a:rPr lang="en-US" altLang="ja-JP" sz="2800" dirty="0">
                <a:solidFill>
                  <a:srgbClr val="4D4D4D"/>
                </a:solidFill>
                <a:latin typeface="游ゴシック" panose="020B0400000000000000" pitchFamily="50" charset="-128"/>
                <a:ea typeface="游ゴシック" panose="020B0400000000000000" pitchFamily="50" charset="-128"/>
                <a:cs typeface="游ゴシック" panose="020B0400000000000000" pitchFamily="50" charset="-128"/>
              </a:rPr>
              <a:t>affirms life and regards dying as a normal process; </a:t>
            </a:r>
            <a:endParaRPr lang="ja-JP" altLang="ja-JP" sz="2800" dirty="0">
              <a:solidFill>
                <a:srgbClr val="4D4D4D"/>
              </a:solidFill>
              <a:latin typeface="游ゴシック" panose="020B0400000000000000" pitchFamily="50" charset="-128"/>
              <a:ea typeface="游ゴシック" panose="020B0400000000000000" pitchFamily="50" charset="-128"/>
              <a:cs typeface="游ゴシック" panose="020B0400000000000000" pitchFamily="50" charset="-128"/>
            </a:endParaRPr>
          </a:p>
          <a:p>
            <a:pPr marL="457200" indent="-457200">
              <a:spcBef>
                <a:spcPts val="1200"/>
              </a:spcBef>
              <a:spcAft>
                <a:spcPts val="0"/>
              </a:spcAft>
              <a:buFont typeface="Arial" panose="020B0604020202020204" pitchFamily="34" charset="0"/>
              <a:buChar char="•"/>
            </a:pPr>
            <a:r>
              <a:rPr lang="en-US" altLang="ja-JP" sz="2800" dirty="0">
                <a:solidFill>
                  <a:srgbClr val="4D4D4D"/>
                </a:solidFill>
                <a:latin typeface="游ゴシック" panose="020B0400000000000000" pitchFamily="50" charset="-128"/>
                <a:ea typeface="游ゴシック" panose="020B0400000000000000" pitchFamily="50" charset="-128"/>
                <a:cs typeface="游ゴシック" panose="020B0400000000000000" pitchFamily="50" charset="-128"/>
              </a:rPr>
              <a:t>intends neither to hasten or postpone death; </a:t>
            </a:r>
            <a:endParaRPr lang="ja-JP" altLang="ja-JP" sz="2800" dirty="0">
              <a:solidFill>
                <a:srgbClr val="4D4D4D"/>
              </a:solidFill>
              <a:latin typeface="游ゴシック" panose="020B0400000000000000" pitchFamily="50" charset="-128"/>
              <a:ea typeface="游ゴシック" panose="020B0400000000000000" pitchFamily="50" charset="-128"/>
              <a:cs typeface="游ゴシック" panose="020B0400000000000000" pitchFamily="50" charset="-128"/>
            </a:endParaRPr>
          </a:p>
          <a:p>
            <a:pPr marL="457200" indent="-457200">
              <a:spcBef>
                <a:spcPts val="1200"/>
              </a:spcBef>
              <a:spcAft>
                <a:spcPts val="0"/>
              </a:spcAft>
              <a:buFont typeface="Arial" panose="020B0604020202020204" pitchFamily="34" charset="0"/>
              <a:buChar char="•"/>
            </a:pPr>
            <a:r>
              <a:rPr lang="en-US" altLang="ja-JP" sz="2800" dirty="0">
                <a:solidFill>
                  <a:srgbClr val="4D4D4D"/>
                </a:solidFill>
                <a:latin typeface="游ゴシック" panose="020B0400000000000000" pitchFamily="50" charset="-128"/>
                <a:ea typeface="游ゴシック" panose="020B0400000000000000" pitchFamily="50" charset="-128"/>
                <a:cs typeface="游ゴシック" panose="020B0400000000000000" pitchFamily="50" charset="-128"/>
              </a:rPr>
              <a:t>integrates the psychological and spiritual aspects of patient care; </a:t>
            </a:r>
            <a:endParaRPr lang="ja-JP" altLang="ja-JP" sz="2800" dirty="0">
              <a:solidFill>
                <a:srgbClr val="4D4D4D"/>
              </a:solidFill>
              <a:latin typeface="游ゴシック" panose="020B0400000000000000" pitchFamily="50" charset="-128"/>
              <a:ea typeface="游ゴシック" panose="020B0400000000000000" pitchFamily="50" charset="-128"/>
              <a:cs typeface="游ゴシック" panose="020B0400000000000000" pitchFamily="50" charset="-128"/>
            </a:endParaRPr>
          </a:p>
          <a:p>
            <a:pPr marL="457200" indent="-457200">
              <a:spcBef>
                <a:spcPts val="1200"/>
              </a:spcBef>
              <a:spcAft>
                <a:spcPts val="0"/>
              </a:spcAft>
              <a:buFont typeface="Arial" panose="020B0604020202020204" pitchFamily="34" charset="0"/>
              <a:buChar char="•"/>
            </a:pPr>
            <a:r>
              <a:rPr lang="en-US" altLang="ja-JP" sz="2800" dirty="0">
                <a:solidFill>
                  <a:srgbClr val="4D4D4D"/>
                </a:solidFill>
                <a:latin typeface="游ゴシック" panose="020B0400000000000000" pitchFamily="50" charset="-128"/>
                <a:ea typeface="游ゴシック" panose="020B0400000000000000" pitchFamily="50" charset="-128"/>
                <a:cs typeface="游ゴシック" panose="020B0400000000000000" pitchFamily="50" charset="-128"/>
              </a:rPr>
              <a:t>offers a support system to help patients live as actively as possible until death; </a:t>
            </a:r>
            <a:endParaRPr lang="ja-JP" altLang="ja-JP" sz="2800" dirty="0">
              <a:solidFill>
                <a:srgbClr val="4D4D4D"/>
              </a:solidFill>
              <a:latin typeface="游ゴシック" panose="020B0400000000000000" pitchFamily="50" charset="-128"/>
              <a:ea typeface="游ゴシック" panose="020B0400000000000000" pitchFamily="50" charset="-128"/>
              <a:cs typeface="游ゴシック" panose="020B0400000000000000" pitchFamily="50" charset="-128"/>
            </a:endParaRPr>
          </a:p>
        </p:txBody>
      </p:sp>
      <p:sp>
        <p:nvSpPr>
          <p:cNvPr id="5" name="正方形/長方形 1">
            <a:extLst>
              <a:ext uri="{FF2B5EF4-FFF2-40B4-BE49-F238E27FC236}">
                <a16:creationId xmlns:a16="http://schemas.microsoft.com/office/drawing/2014/main" id="{3AE7816C-C958-402C-8F45-AF2987FAF570}"/>
              </a:ext>
            </a:extLst>
          </p:cNvPr>
          <p:cNvSpPr>
            <a:spLocks noChangeArrowheads="1"/>
          </p:cNvSpPr>
          <p:nvPr/>
        </p:nvSpPr>
        <p:spPr bwMode="auto">
          <a:xfrm>
            <a:off x="7324449" y="6519446"/>
            <a:ext cx="487360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r">
              <a:spcBef>
                <a:spcPct val="0"/>
              </a:spcBef>
              <a:buNone/>
              <a:defRPr/>
            </a:pPr>
            <a:r>
              <a:rPr lang="en-US" altLang="ja-JP" sz="1600" dirty="0">
                <a:solidFill>
                  <a:srgbClr val="4D4D4D"/>
                </a:solidFill>
                <a:latin typeface="Segoe UI"/>
              </a:rPr>
              <a:t>http://www.who.int/cancer/palliative/definition/en/</a:t>
            </a:r>
            <a:endParaRPr lang="ja-JP" altLang="en-US" sz="1600" dirty="0">
              <a:solidFill>
                <a:srgbClr val="4D4D4D"/>
              </a:solidFill>
              <a:latin typeface="Segoe UI"/>
            </a:endParaRPr>
          </a:p>
        </p:txBody>
      </p:sp>
    </p:spTree>
    <p:extLst>
      <p:ext uri="{BB962C8B-B14F-4D97-AF65-F5344CB8AC3E}">
        <p14:creationId xmlns:p14="http://schemas.microsoft.com/office/powerpoint/2010/main" val="54999375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93099891-F59E-49DA-89E5-E387DE883A82}"/>
              </a:ext>
            </a:extLst>
          </p:cNvPr>
          <p:cNvSpPr/>
          <p:nvPr/>
        </p:nvSpPr>
        <p:spPr>
          <a:xfrm>
            <a:off x="695400" y="458956"/>
            <a:ext cx="10801200" cy="5940088"/>
          </a:xfrm>
          <a:prstGeom prst="rect">
            <a:avLst/>
          </a:prstGeom>
        </p:spPr>
        <p:txBody>
          <a:bodyPr wrap="square">
            <a:spAutoFit/>
          </a:bodyPr>
          <a:lstStyle/>
          <a:p>
            <a:r>
              <a:rPr lang="en-US" altLang="ja-JP" sz="3200" dirty="0">
                <a:solidFill>
                  <a:srgbClr val="4D4D4D"/>
                </a:solidFill>
                <a:latin typeface="游ゴシック" panose="020B0400000000000000" pitchFamily="50" charset="-128"/>
                <a:ea typeface="游ゴシック" panose="020B0400000000000000" pitchFamily="50" charset="-128"/>
                <a:cs typeface="游ゴシック" panose="020B0400000000000000" pitchFamily="50" charset="-128"/>
              </a:rPr>
              <a:t>Palliative care</a:t>
            </a:r>
          </a:p>
          <a:p>
            <a:pPr marL="457200" indent="-457200">
              <a:spcBef>
                <a:spcPts val="1200"/>
              </a:spcBef>
              <a:spcAft>
                <a:spcPts val="0"/>
              </a:spcAft>
              <a:buFont typeface="Arial" panose="020B0604020202020204" pitchFamily="34" charset="0"/>
              <a:buChar char="•"/>
            </a:pPr>
            <a:r>
              <a:rPr lang="en-US" altLang="ja-JP" sz="2800" dirty="0">
                <a:solidFill>
                  <a:srgbClr val="4D4D4D"/>
                </a:solidFill>
                <a:latin typeface="游ゴシック" panose="020B0400000000000000" pitchFamily="50" charset="-128"/>
                <a:ea typeface="游ゴシック" panose="020B0400000000000000" pitchFamily="50" charset="-128"/>
                <a:cs typeface="游ゴシック" panose="020B0400000000000000" pitchFamily="50" charset="-128"/>
              </a:rPr>
              <a:t>offers a support system to help the family cope during the patients illness and in their own bereavement; </a:t>
            </a:r>
          </a:p>
          <a:p>
            <a:pPr marL="457200" indent="-457200">
              <a:spcBef>
                <a:spcPts val="1200"/>
              </a:spcBef>
              <a:spcAft>
                <a:spcPts val="0"/>
              </a:spcAft>
              <a:buFont typeface="Arial" panose="020B0604020202020204" pitchFamily="34" charset="0"/>
              <a:buChar char="•"/>
            </a:pPr>
            <a:r>
              <a:rPr lang="en-US" altLang="ja-JP" sz="2800" dirty="0">
                <a:solidFill>
                  <a:srgbClr val="4D4D4D"/>
                </a:solidFill>
                <a:latin typeface="游ゴシック" panose="020B0400000000000000" pitchFamily="50" charset="-128"/>
                <a:ea typeface="游ゴシック" panose="020B0400000000000000" pitchFamily="50" charset="-128"/>
                <a:cs typeface="游ゴシック" panose="020B0400000000000000" pitchFamily="50" charset="-128"/>
              </a:rPr>
              <a:t>uses a team approach to address the needs of patients and their families, including bereavement counselling, if indicated; </a:t>
            </a:r>
          </a:p>
          <a:p>
            <a:pPr marL="457200" indent="-457200">
              <a:spcBef>
                <a:spcPts val="1200"/>
              </a:spcBef>
              <a:spcAft>
                <a:spcPts val="0"/>
              </a:spcAft>
              <a:buFont typeface="Arial" panose="020B0604020202020204" pitchFamily="34" charset="0"/>
              <a:buChar char="•"/>
            </a:pPr>
            <a:r>
              <a:rPr lang="en-US" altLang="ja-JP" sz="2800" dirty="0">
                <a:solidFill>
                  <a:srgbClr val="4D4D4D"/>
                </a:solidFill>
                <a:latin typeface="游ゴシック" panose="020B0400000000000000" pitchFamily="50" charset="-128"/>
                <a:ea typeface="游ゴシック" panose="020B0400000000000000" pitchFamily="50" charset="-128"/>
                <a:cs typeface="游ゴシック" panose="020B0400000000000000" pitchFamily="50" charset="-128"/>
              </a:rPr>
              <a:t>will enhance quality of life, and may also positively influence the course of illness; </a:t>
            </a:r>
          </a:p>
          <a:p>
            <a:pPr marL="457200" indent="-457200">
              <a:spcBef>
                <a:spcPts val="1200"/>
              </a:spcBef>
              <a:spcAft>
                <a:spcPts val="0"/>
              </a:spcAft>
              <a:buFont typeface="Arial" panose="020B0604020202020204" pitchFamily="34" charset="0"/>
              <a:buChar char="•"/>
            </a:pPr>
            <a:r>
              <a:rPr lang="en-US" altLang="ja-JP" sz="2800" dirty="0">
                <a:solidFill>
                  <a:srgbClr val="4D4D4D"/>
                </a:solidFill>
                <a:latin typeface="游ゴシック" panose="020B0400000000000000" pitchFamily="50" charset="-128"/>
                <a:ea typeface="游ゴシック" panose="020B0400000000000000" pitchFamily="50" charset="-128"/>
                <a:cs typeface="游ゴシック" panose="020B0400000000000000" pitchFamily="50" charset="-128"/>
              </a:rPr>
              <a:t>is applicable early in the course of illness, in conjunction with other therapies that are intended to prolong life, such as chemotherapy or radiation therapy, and includes those investigations needed to better understand and manage distressing clinical complications. </a:t>
            </a:r>
          </a:p>
        </p:txBody>
      </p:sp>
      <p:sp>
        <p:nvSpPr>
          <p:cNvPr id="5" name="正方形/長方形 1">
            <a:extLst>
              <a:ext uri="{FF2B5EF4-FFF2-40B4-BE49-F238E27FC236}">
                <a16:creationId xmlns:a16="http://schemas.microsoft.com/office/drawing/2014/main" id="{79716C6E-736F-4813-BBC9-158FC2EB79D1}"/>
              </a:ext>
            </a:extLst>
          </p:cNvPr>
          <p:cNvSpPr>
            <a:spLocks noChangeArrowheads="1"/>
          </p:cNvSpPr>
          <p:nvPr/>
        </p:nvSpPr>
        <p:spPr bwMode="auto">
          <a:xfrm>
            <a:off x="7324449" y="6519446"/>
            <a:ext cx="487360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r">
              <a:spcBef>
                <a:spcPct val="0"/>
              </a:spcBef>
              <a:buNone/>
              <a:defRPr/>
            </a:pPr>
            <a:r>
              <a:rPr lang="en-US" altLang="ja-JP" sz="1600" dirty="0">
                <a:solidFill>
                  <a:srgbClr val="4D4D4D"/>
                </a:solidFill>
                <a:latin typeface="Segoe UI"/>
              </a:rPr>
              <a:t>http://www.who.int/cancer/palliative/definition/en/</a:t>
            </a:r>
            <a:endParaRPr lang="ja-JP" altLang="en-US" sz="1600" dirty="0">
              <a:solidFill>
                <a:srgbClr val="4D4D4D"/>
              </a:solidFill>
              <a:latin typeface="Segoe UI"/>
            </a:endParaRPr>
          </a:p>
        </p:txBody>
      </p:sp>
    </p:spTree>
    <p:extLst>
      <p:ext uri="{BB962C8B-B14F-4D97-AF65-F5344CB8AC3E}">
        <p14:creationId xmlns:p14="http://schemas.microsoft.com/office/powerpoint/2010/main" val="301158295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808831" y="378889"/>
            <a:ext cx="10574337" cy="1166813"/>
          </a:xfrm>
        </p:spPr>
        <p:txBody>
          <a:bodyPr/>
          <a:lstStyle/>
          <a:p>
            <a:r>
              <a:rPr lang="ja-JP" altLang="en-US" dirty="0">
                <a:latin typeface="+mn-ea"/>
                <a:ea typeface="+mn-ea"/>
              </a:rPr>
              <a:t>緩和ケアの定義（</a:t>
            </a:r>
            <a:r>
              <a:rPr lang="en-US" altLang="ja-JP" dirty="0">
                <a:solidFill>
                  <a:srgbClr val="4D4D4D"/>
                </a:solidFill>
              </a:rPr>
              <a:t>WHO 2002</a:t>
            </a:r>
            <a:r>
              <a:rPr lang="ja-JP" altLang="en-US" dirty="0">
                <a:solidFill>
                  <a:srgbClr val="4D4D4D"/>
                </a:solidFill>
              </a:rPr>
              <a:t>年）</a:t>
            </a:r>
            <a:endParaRPr kumimoji="1" lang="ja-JP" altLang="en-US" dirty="0">
              <a:latin typeface="+mn-ea"/>
              <a:ea typeface="+mn-ea"/>
            </a:endParaRPr>
          </a:p>
        </p:txBody>
      </p:sp>
      <p:sp>
        <p:nvSpPr>
          <p:cNvPr id="65539" name="コンテンツ プレースホルダ 4"/>
          <p:cNvSpPr>
            <a:spLocks noGrp="1"/>
          </p:cNvSpPr>
          <p:nvPr>
            <p:ph idx="4294967295"/>
          </p:nvPr>
        </p:nvSpPr>
        <p:spPr>
          <a:xfrm>
            <a:off x="1343025" y="1700808"/>
            <a:ext cx="9505950" cy="4633912"/>
          </a:xfrm>
        </p:spPr>
        <p:txBody>
          <a:bodyPr>
            <a:normAutofit/>
          </a:bodyPr>
          <a:lstStyle/>
          <a:p>
            <a:pPr marL="0" indent="0">
              <a:lnSpc>
                <a:spcPct val="150000"/>
              </a:lnSpc>
              <a:spcBef>
                <a:spcPts val="1200"/>
              </a:spcBef>
              <a:buNone/>
            </a:pPr>
            <a:r>
              <a:rPr lang="ja-JP" altLang="en-US" dirty="0">
                <a:solidFill>
                  <a:srgbClr val="4D4D4D"/>
                </a:solidFill>
                <a:cs typeface="Arial" panose="020B0604020202020204" pitchFamily="34" charset="0"/>
              </a:rPr>
              <a:t>緩和ケアとは、生命を脅かす病に関連する問題に直面している患者とその家族の</a:t>
            </a:r>
            <a:r>
              <a:rPr lang="en-US" altLang="ja-JP" dirty="0">
                <a:solidFill>
                  <a:srgbClr val="4D4D4D"/>
                </a:solidFill>
                <a:cs typeface="Arial" panose="020B0604020202020204" pitchFamily="34" charset="0"/>
              </a:rPr>
              <a:t>QOL</a:t>
            </a:r>
            <a:r>
              <a:rPr lang="ja-JP" altLang="en-US" dirty="0">
                <a:solidFill>
                  <a:srgbClr val="4D4D4D"/>
                </a:solidFill>
                <a:cs typeface="Arial" panose="020B0604020202020204" pitchFamily="34" charset="0"/>
              </a:rPr>
              <a:t>を、痛みや　その他の身体的・心理社会的・スピリチュアルな問題を早期に見出し的確に評価を行い対応する　ことで、苦痛を予防し和らげることを通して向上させるアプローチである。</a:t>
            </a:r>
          </a:p>
        </p:txBody>
      </p:sp>
    </p:spTree>
    <p:extLst>
      <p:ext uri="{BB962C8B-B14F-4D97-AF65-F5344CB8AC3E}">
        <p14:creationId xmlns:p14="http://schemas.microsoft.com/office/powerpoint/2010/main" val="407672944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コンテンツ プレースホルダ 4"/>
          <p:cNvSpPr>
            <a:spLocks noGrp="1"/>
          </p:cNvSpPr>
          <p:nvPr>
            <p:ph idx="4294967295"/>
          </p:nvPr>
        </p:nvSpPr>
        <p:spPr>
          <a:xfrm>
            <a:off x="701136" y="764704"/>
            <a:ext cx="10729913" cy="5112568"/>
          </a:xfrm>
        </p:spPr>
        <p:txBody>
          <a:bodyPr>
            <a:noAutofit/>
          </a:bodyPr>
          <a:lstStyle/>
          <a:p>
            <a:pPr marL="0" indent="0">
              <a:spcBef>
                <a:spcPts val="2400"/>
              </a:spcBef>
              <a:buClr>
                <a:srgbClr val="4D4D4D"/>
              </a:buClr>
              <a:buNone/>
            </a:pPr>
            <a:r>
              <a:rPr lang="ja-JP" altLang="en-US" dirty="0">
                <a:solidFill>
                  <a:srgbClr val="4D4D4D"/>
                </a:solidFill>
                <a:cs typeface="Arial" panose="020B0604020202020204" pitchFamily="34" charset="0"/>
              </a:rPr>
              <a:t>緩和ケアは</a:t>
            </a:r>
            <a:endParaRPr lang="en-US" altLang="ja-JP" dirty="0">
              <a:solidFill>
                <a:srgbClr val="4D4D4D"/>
              </a:solidFill>
              <a:cs typeface="Arial" panose="020B0604020202020204" pitchFamily="34" charset="0"/>
            </a:endParaRPr>
          </a:p>
          <a:p>
            <a:pPr>
              <a:spcBef>
                <a:spcPts val="2400"/>
              </a:spcBef>
              <a:buClr>
                <a:srgbClr val="4D4D4D"/>
              </a:buClr>
              <a:buFont typeface="Arial" panose="020B0604020202020204" pitchFamily="34" charset="0"/>
              <a:buChar char="•"/>
            </a:pPr>
            <a:r>
              <a:rPr lang="ja-JP" altLang="en-US" sz="2800" dirty="0">
                <a:solidFill>
                  <a:srgbClr val="4D4D4D"/>
                </a:solidFill>
                <a:cs typeface="Arial" panose="020B0604020202020204" pitchFamily="34" charset="0"/>
              </a:rPr>
              <a:t>痛みやその他のつらい症状を和らげる</a:t>
            </a:r>
            <a:endParaRPr lang="en-US" altLang="ja-JP" sz="2800" dirty="0">
              <a:solidFill>
                <a:srgbClr val="4D4D4D"/>
              </a:solidFill>
              <a:cs typeface="Arial" panose="020B0604020202020204" pitchFamily="34" charset="0"/>
            </a:endParaRPr>
          </a:p>
          <a:p>
            <a:pPr>
              <a:spcBef>
                <a:spcPts val="2400"/>
              </a:spcBef>
              <a:buClr>
                <a:srgbClr val="4D4D4D"/>
              </a:buClr>
              <a:buFont typeface="Arial" panose="020B0604020202020204" pitchFamily="34" charset="0"/>
              <a:buChar char="•"/>
            </a:pPr>
            <a:r>
              <a:rPr lang="ja-JP" altLang="en-US" sz="2800" dirty="0">
                <a:solidFill>
                  <a:srgbClr val="4D4D4D"/>
                </a:solidFill>
                <a:cs typeface="Arial" panose="020B0604020202020204" pitchFamily="34" charset="0"/>
              </a:rPr>
              <a:t>生命を肯定し、死にゆくことを自然な過程と捉える</a:t>
            </a:r>
            <a:endParaRPr lang="en-US" altLang="ja-JP" sz="2800" dirty="0">
              <a:solidFill>
                <a:srgbClr val="4D4D4D"/>
              </a:solidFill>
              <a:cs typeface="Arial" panose="020B0604020202020204" pitchFamily="34" charset="0"/>
            </a:endParaRPr>
          </a:p>
          <a:p>
            <a:pPr>
              <a:spcBef>
                <a:spcPts val="2400"/>
              </a:spcBef>
              <a:buClr>
                <a:srgbClr val="4D4D4D"/>
              </a:buClr>
              <a:buFont typeface="Arial" panose="020B0604020202020204" pitchFamily="34" charset="0"/>
              <a:buChar char="•"/>
            </a:pPr>
            <a:r>
              <a:rPr lang="ja-JP" altLang="en-US" sz="2800" dirty="0">
                <a:solidFill>
                  <a:srgbClr val="4D4D4D"/>
                </a:solidFill>
                <a:cs typeface="Arial" panose="020B0604020202020204" pitchFamily="34" charset="0"/>
              </a:rPr>
              <a:t>死を早めようとしたり遅らせようとしたりするものではない</a:t>
            </a:r>
            <a:endParaRPr lang="en-US" altLang="ja-JP" sz="2800" dirty="0">
              <a:solidFill>
                <a:srgbClr val="4D4D4D"/>
              </a:solidFill>
              <a:cs typeface="Arial" panose="020B0604020202020204" pitchFamily="34" charset="0"/>
            </a:endParaRPr>
          </a:p>
          <a:p>
            <a:pPr>
              <a:spcBef>
                <a:spcPts val="2400"/>
              </a:spcBef>
              <a:buClr>
                <a:srgbClr val="4D4D4D"/>
              </a:buClr>
              <a:buFont typeface="Arial" panose="020B0604020202020204" pitchFamily="34" charset="0"/>
              <a:buChar char="•"/>
            </a:pPr>
            <a:r>
              <a:rPr lang="ja-JP" altLang="en-US" sz="2800" dirty="0">
                <a:solidFill>
                  <a:srgbClr val="4D4D4D"/>
                </a:solidFill>
                <a:cs typeface="Arial" panose="020B0604020202020204" pitchFamily="34" charset="0"/>
              </a:rPr>
              <a:t>心理的およびスピリチュアルなケアを含む</a:t>
            </a:r>
            <a:endParaRPr lang="en-US" altLang="ja-JP" sz="2800" dirty="0">
              <a:solidFill>
                <a:srgbClr val="4D4D4D"/>
              </a:solidFill>
              <a:cs typeface="Arial" panose="020B0604020202020204" pitchFamily="34" charset="0"/>
            </a:endParaRPr>
          </a:p>
          <a:p>
            <a:pPr>
              <a:spcBef>
                <a:spcPts val="2400"/>
              </a:spcBef>
              <a:buClr>
                <a:srgbClr val="4D4D4D"/>
              </a:buClr>
              <a:buFont typeface="Arial" panose="020B0604020202020204" pitchFamily="34" charset="0"/>
              <a:buChar char="•"/>
            </a:pPr>
            <a:r>
              <a:rPr lang="ja-JP" altLang="en-US" sz="2800" dirty="0">
                <a:solidFill>
                  <a:srgbClr val="4D4D4D"/>
                </a:solidFill>
                <a:cs typeface="Arial" panose="020B0604020202020204" pitchFamily="34" charset="0"/>
              </a:rPr>
              <a:t>患者が最期までできる限り能動的に生きられるように支援する　体制を提供する</a:t>
            </a:r>
            <a:endParaRPr lang="en-US" altLang="ja-JP" sz="2800" dirty="0">
              <a:solidFill>
                <a:srgbClr val="4D4D4D"/>
              </a:solidFill>
              <a:cs typeface="Arial" panose="020B0604020202020204" pitchFamily="34" charset="0"/>
            </a:endParaRPr>
          </a:p>
        </p:txBody>
      </p:sp>
    </p:spTree>
    <p:extLst>
      <p:ext uri="{BB962C8B-B14F-4D97-AF65-F5344CB8AC3E}">
        <p14:creationId xmlns:p14="http://schemas.microsoft.com/office/powerpoint/2010/main" val="51394033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コンテンツ プレースホルダ 4"/>
          <p:cNvSpPr>
            <a:spLocks noGrp="1"/>
          </p:cNvSpPr>
          <p:nvPr>
            <p:ph idx="4294967295"/>
          </p:nvPr>
        </p:nvSpPr>
        <p:spPr>
          <a:xfrm>
            <a:off x="695325" y="620688"/>
            <a:ext cx="11017250" cy="5760640"/>
          </a:xfrm>
        </p:spPr>
        <p:txBody>
          <a:bodyPr>
            <a:noAutofit/>
          </a:bodyPr>
          <a:lstStyle/>
          <a:p>
            <a:pPr marL="0" indent="0">
              <a:spcBef>
                <a:spcPts val="1800"/>
              </a:spcBef>
              <a:buClr>
                <a:srgbClr val="4D4D4D"/>
              </a:buClr>
              <a:buNone/>
            </a:pPr>
            <a:r>
              <a:rPr lang="ja-JP" altLang="en-US" dirty="0">
                <a:solidFill>
                  <a:srgbClr val="4D4D4D"/>
                </a:solidFill>
                <a:cs typeface="Arial" panose="020B0604020202020204" pitchFamily="34" charset="0"/>
              </a:rPr>
              <a:t>緩和ケアは</a:t>
            </a:r>
            <a:endParaRPr lang="en-US" altLang="ja-JP" dirty="0">
              <a:solidFill>
                <a:srgbClr val="4D4D4D"/>
              </a:solidFill>
              <a:cs typeface="Arial" panose="020B0604020202020204" pitchFamily="34" charset="0"/>
            </a:endParaRPr>
          </a:p>
          <a:p>
            <a:pPr>
              <a:spcBef>
                <a:spcPts val="1800"/>
              </a:spcBef>
              <a:buClr>
                <a:srgbClr val="4D4D4D"/>
              </a:buClr>
              <a:buFont typeface="Arial" panose="020B0604020202020204" pitchFamily="34" charset="0"/>
              <a:buChar char="•"/>
            </a:pPr>
            <a:r>
              <a:rPr lang="ja-JP" altLang="en-US" sz="2800" dirty="0">
                <a:solidFill>
                  <a:srgbClr val="4D4D4D"/>
                </a:solidFill>
                <a:cs typeface="Arial" panose="020B0604020202020204" pitchFamily="34" charset="0"/>
              </a:rPr>
              <a:t>患者の病の間も死別後も、家族が対処していけるように支援する体制を提供する</a:t>
            </a:r>
            <a:endParaRPr lang="en-US" altLang="ja-JP" sz="2800" dirty="0">
              <a:solidFill>
                <a:srgbClr val="4D4D4D"/>
              </a:solidFill>
              <a:cs typeface="Arial" panose="020B0604020202020204" pitchFamily="34" charset="0"/>
            </a:endParaRPr>
          </a:p>
          <a:p>
            <a:pPr>
              <a:spcBef>
                <a:spcPts val="1800"/>
              </a:spcBef>
              <a:buClr>
                <a:srgbClr val="4D4D4D"/>
              </a:buClr>
              <a:buFont typeface="Arial" panose="020B0604020202020204" pitchFamily="34" charset="0"/>
              <a:buChar char="•"/>
            </a:pPr>
            <a:r>
              <a:rPr lang="ja-JP" altLang="en-US" sz="2800" dirty="0">
                <a:solidFill>
                  <a:srgbClr val="4D4D4D"/>
                </a:solidFill>
                <a:cs typeface="Arial" panose="020B0604020202020204" pitchFamily="34" charset="0"/>
              </a:rPr>
              <a:t>患者と家族のニーズに応えるためにチームアプローチを活用し、必要に応じて死別後のカウンセリングも行う</a:t>
            </a:r>
            <a:endParaRPr lang="en-US" altLang="ja-JP" sz="2800" dirty="0">
              <a:solidFill>
                <a:srgbClr val="4D4D4D"/>
              </a:solidFill>
              <a:cs typeface="Arial" panose="020B0604020202020204" pitchFamily="34" charset="0"/>
            </a:endParaRPr>
          </a:p>
          <a:p>
            <a:pPr>
              <a:spcBef>
                <a:spcPts val="1800"/>
              </a:spcBef>
              <a:buClr>
                <a:srgbClr val="4D4D4D"/>
              </a:buClr>
              <a:buFont typeface="Arial" panose="020B0604020202020204" pitchFamily="34" charset="0"/>
              <a:buChar char="•"/>
            </a:pPr>
            <a:r>
              <a:rPr lang="en-US" altLang="ja-JP" sz="2800" dirty="0">
                <a:solidFill>
                  <a:srgbClr val="4D4D4D"/>
                </a:solidFill>
                <a:cs typeface="Arial" panose="020B0604020202020204" pitchFamily="34" charset="0"/>
              </a:rPr>
              <a:t>QOL</a:t>
            </a:r>
            <a:r>
              <a:rPr lang="ja-JP" altLang="en-US" sz="2800" dirty="0">
                <a:solidFill>
                  <a:srgbClr val="4D4D4D"/>
                </a:solidFill>
                <a:cs typeface="Arial" panose="020B0604020202020204" pitchFamily="34" charset="0"/>
              </a:rPr>
              <a:t>を高める。さらに、病の経過にも良い影響を及ぼす可能性がある</a:t>
            </a:r>
            <a:endParaRPr lang="en-US" altLang="ja-JP" sz="2800" dirty="0">
              <a:solidFill>
                <a:srgbClr val="4D4D4D"/>
              </a:solidFill>
              <a:cs typeface="Arial" panose="020B0604020202020204" pitchFamily="34" charset="0"/>
            </a:endParaRPr>
          </a:p>
          <a:p>
            <a:pPr>
              <a:spcBef>
                <a:spcPts val="1800"/>
              </a:spcBef>
              <a:buClr>
                <a:srgbClr val="4D4D4D"/>
              </a:buClr>
              <a:buFont typeface="Arial" panose="020B0604020202020204" pitchFamily="34" charset="0"/>
              <a:buChar char="•"/>
            </a:pPr>
            <a:r>
              <a:rPr lang="ja-JP" altLang="en-US" sz="2800" dirty="0">
                <a:solidFill>
                  <a:srgbClr val="4D4D4D"/>
                </a:solidFill>
                <a:cs typeface="Arial" panose="020B0604020202020204" pitchFamily="34" charset="0"/>
              </a:rPr>
              <a:t>病の早い時期から化学療法や放射線療法などの生存期間の延長を意図して行われる治療と組み合わせて適応でき、つらい合併症をよりよく理解し対処するための精査も含む</a:t>
            </a:r>
          </a:p>
        </p:txBody>
      </p:sp>
    </p:spTree>
    <p:extLst>
      <p:ext uri="{BB962C8B-B14F-4D97-AF65-F5344CB8AC3E}">
        <p14:creationId xmlns:p14="http://schemas.microsoft.com/office/powerpoint/2010/main" val="381199403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15B7BB39-D979-4D7B-ADC9-445AF540A35F}"/>
              </a:ext>
            </a:extLst>
          </p:cNvPr>
          <p:cNvSpPr>
            <a:spLocks noGrp="1"/>
          </p:cNvSpPr>
          <p:nvPr>
            <p:ph type="title" idx="4294967295"/>
          </p:nvPr>
        </p:nvSpPr>
        <p:spPr>
          <a:xfrm>
            <a:off x="743743" y="86140"/>
            <a:ext cx="10704512" cy="1143000"/>
          </a:xfrm>
        </p:spPr>
        <p:txBody>
          <a:bodyPr/>
          <a:lstStyle/>
          <a:p>
            <a:r>
              <a:rPr kumimoji="1" lang="ja-JP" altLang="en-US" dirty="0"/>
              <a:t>緩和ケア関連団体</a:t>
            </a:r>
          </a:p>
        </p:txBody>
      </p:sp>
      <p:sp>
        <p:nvSpPr>
          <p:cNvPr id="9" name="コンテンツ プレースホルダー 8">
            <a:extLst>
              <a:ext uri="{FF2B5EF4-FFF2-40B4-BE49-F238E27FC236}">
                <a16:creationId xmlns:a16="http://schemas.microsoft.com/office/drawing/2014/main" id="{4A108CE7-B98A-4524-90B4-672541EAB3B9}"/>
              </a:ext>
            </a:extLst>
          </p:cNvPr>
          <p:cNvSpPr>
            <a:spLocks noGrp="1"/>
          </p:cNvSpPr>
          <p:nvPr>
            <p:ph idx="4294967295"/>
          </p:nvPr>
        </p:nvSpPr>
        <p:spPr>
          <a:xfrm>
            <a:off x="377031" y="1314005"/>
            <a:ext cx="11437937" cy="5257800"/>
          </a:xfrm>
        </p:spPr>
        <p:txBody>
          <a:bodyPr numCol="2">
            <a:normAutofit/>
          </a:bodyPr>
          <a:lstStyle/>
          <a:p>
            <a:pPr marL="0" indent="0">
              <a:buNone/>
            </a:pPr>
            <a:r>
              <a:rPr kumimoji="1" lang="ja-JP" altLang="en-US" sz="2800" dirty="0"/>
              <a:t>日本緩和医療学会</a:t>
            </a:r>
            <a:endParaRPr kumimoji="1" lang="en-US" altLang="ja-JP" sz="2800" dirty="0"/>
          </a:p>
          <a:p>
            <a:pPr marL="0" indent="0">
              <a:buNone/>
            </a:pPr>
            <a:r>
              <a:rPr kumimoji="1" lang="ja-JP" altLang="en-US" sz="2800" dirty="0"/>
              <a:t>日本緩和医療薬学会</a:t>
            </a:r>
            <a:endParaRPr kumimoji="1" lang="en-US" altLang="ja-JP" sz="2800" dirty="0"/>
          </a:p>
          <a:p>
            <a:pPr marL="0" indent="0">
              <a:buNone/>
            </a:pPr>
            <a:r>
              <a:rPr kumimoji="1" lang="ja-JP" altLang="en-US" sz="2800" dirty="0"/>
              <a:t>日本がん看護学会</a:t>
            </a:r>
            <a:endParaRPr kumimoji="1" lang="en-US" altLang="ja-JP" sz="2800" dirty="0"/>
          </a:p>
          <a:p>
            <a:pPr marL="0" indent="0">
              <a:buNone/>
            </a:pPr>
            <a:r>
              <a:rPr kumimoji="1" lang="ja-JP" altLang="en-US" sz="2800" dirty="0"/>
              <a:t>日本がんサポーティブケア学会</a:t>
            </a:r>
            <a:endParaRPr kumimoji="1" lang="en-US" altLang="ja-JP" sz="2800" dirty="0"/>
          </a:p>
          <a:p>
            <a:pPr marL="0" indent="0">
              <a:buNone/>
            </a:pPr>
            <a:r>
              <a:rPr kumimoji="1" lang="ja-JP" altLang="en-US" sz="2800" dirty="0"/>
              <a:t>日本癌治療学会</a:t>
            </a:r>
            <a:endParaRPr kumimoji="1" lang="en-US" altLang="ja-JP" sz="2800" dirty="0"/>
          </a:p>
          <a:p>
            <a:pPr marL="0" indent="0">
              <a:buNone/>
            </a:pPr>
            <a:r>
              <a:rPr kumimoji="1" lang="ja-JP" altLang="en-US" sz="2800" dirty="0"/>
              <a:t>日本サイコオンコロジー学会</a:t>
            </a:r>
            <a:endParaRPr kumimoji="1" lang="en-US" altLang="ja-JP" sz="2800" dirty="0"/>
          </a:p>
          <a:p>
            <a:pPr marL="0" indent="0">
              <a:buNone/>
            </a:pPr>
            <a:r>
              <a:rPr kumimoji="1" lang="ja-JP" altLang="en-US" sz="2800" dirty="0"/>
              <a:t>日本在宅医学会</a:t>
            </a:r>
            <a:endParaRPr kumimoji="1" lang="en-US" altLang="ja-JP" sz="2800" dirty="0"/>
          </a:p>
          <a:p>
            <a:pPr marL="0" indent="0">
              <a:buNone/>
            </a:pPr>
            <a:r>
              <a:rPr kumimoji="1" lang="ja-JP" altLang="en-US" sz="2800" dirty="0"/>
              <a:t>日本在宅医療学会</a:t>
            </a:r>
            <a:endParaRPr kumimoji="1" lang="en-US" altLang="ja-JP" sz="2800" dirty="0"/>
          </a:p>
          <a:p>
            <a:pPr marL="0" indent="0">
              <a:buNone/>
            </a:pPr>
            <a:r>
              <a:rPr kumimoji="1" lang="ja-JP" altLang="en-US" sz="2800" dirty="0"/>
              <a:t>日本死の臨床研究会</a:t>
            </a:r>
            <a:endParaRPr kumimoji="1" lang="en-US" altLang="ja-JP" sz="2800" dirty="0"/>
          </a:p>
          <a:p>
            <a:pPr marL="0" indent="0">
              <a:buNone/>
            </a:pPr>
            <a:r>
              <a:rPr kumimoji="1" lang="ja-JP" altLang="en-US" sz="2800" dirty="0"/>
              <a:t>日本プライマリ・ケア連合学会</a:t>
            </a:r>
            <a:endParaRPr kumimoji="1" lang="en-US" altLang="ja-JP" sz="2800" dirty="0"/>
          </a:p>
          <a:p>
            <a:pPr marL="0" indent="0">
              <a:buNone/>
            </a:pPr>
            <a:r>
              <a:rPr kumimoji="1" lang="ja-JP" altLang="en-US" sz="2800" dirty="0"/>
              <a:t>日本ペインクリニック学会</a:t>
            </a:r>
            <a:endParaRPr kumimoji="1" lang="en-US" altLang="ja-JP" sz="2800" dirty="0"/>
          </a:p>
          <a:p>
            <a:pPr marL="0" indent="0">
              <a:buNone/>
            </a:pPr>
            <a:r>
              <a:rPr lang="ja-JP" altLang="en-US" sz="2800" dirty="0"/>
              <a:t>日本放射線腫瘍学会</a:t>
            </a:r>
            <a:endParaRPr lang="en-US" altLang="ja-JP" sz="2800" dirty="0"/>
          </a:p>
          <a:p>
            <a:pPr marL="0" indent="0">
              <a:buNone/>
            </a:pPr>
            <a:r>
              <a:rPr kumimoji="1" lang="ja-JP" altLang="en-US" sz="2800" dirty="0"/>
              <a:t>日本ホスピス緩和ケア協会</a:t>
            </a:r>
            <a:endParaRPr kumimoji="1" lang="en-US" altLang="ja-JP" sz="2800" dirty="0"/>
          </a:p>
          <a:p>
            <a:pPr marL="0" indent="0">
              <a:buNone/>
            </a:pPr>
            <a:r>
              <a:rPr kumimoji="1" lang="ja-JP" altLang="en-US" sz="2800" dirty="0"/>
              <a:t>日本ホスピス・在宅ケア研究会</a:t>
            </a:r>
            <a:endParaRPr kumimoji="1" lang="en-US" altLang="ja-JP" sz="2800" dirty="0"/>
          </a:p>
          <a:p>
            <a:pPr marL="0" indent="0">
              <a:buNone/>
            </a:pPr>
            <a:r>
              <a:rPr kumimoji="1" lang="ja-JP" altLang="en-US" sz="2800" dirty="0"/>
              <a:t>日本麻酔科学会</a:t>
            </a:r>
            <a:endParaRPr kumimoji="1" lang="en-US" altLang="ja-JP" sz="2800" dirty="0"/>
          </a:p>
          <a:p>
            <a:pPr marL="0" indent="0">
              <a:buNone/>
            </a:pPr>
            <a:r>
              <a:rPr kumimoji="1" lang="ja-JP" altLang="en-US" sz="2800" dirty="0"/>
              <a:t>日本臨床腫瘍学会</a:t>
            </a:r>
            <a:endParaRPr kumimoji="1" lang="en-US" altLang="ja-JP" sz="2800" dirty="0"/>
          </a:p>
          <a:p>
            <a:pPr marL="0" indent="0">
              <a:buNone/>
            </a:pPr>
            <a:r>
              <a:rPr kumimoji="1" lang="ja-JP" altLang="en-US" sz="2800" dirty="0"/>
              <a:t>日本臨床腫瘍薬学会</a:t>
            </a:r>
            <a:endParaRPr kumimoji="1" lang="en-US" altLang="ja-JP" sz="2800" dirty="0"/>
          </a:p>
          <a:p>
            <a:pPr marL="0" indent="0">
              <a:buNone/>
            </a:pPr>
            <a:r>
              <a:rPr kumimoji="1" lang="ja-JP" altLang="en-US" sz="2800" dirty="0"/>
              <a:t>日本老年医学会</a:t>
            </a:r>
            <a:endParaRPr kumimoji="1" lang="en-US" altLang="ja-JP" sz="2800" dirty="0"/>
          </a:p>
        </p:txBody>
      </p:sp>
      <p:sp>
        <p:nvSpPr>
          <p:cNvPr id="10" name="テキスト ボックス 9">
            <a:extLst>
              <a:ext uri="{FF2B5EF4-FFF2-40B4-BE49-F238E27FC236}">
                <a16:creationId xmlns:a16="http://schemas.microsoft.com/office/drawing/2014/main" id="{8E43DACA-D0BF-447B-9DFB-082F92B2025D}"/>
              </a:ext>
            </a:extLst>
          </p:cNvPr>
          <p:cNvSpPr txBox="1"/>
          <p:nvPr/>
        </p:nvSpPr>
        <p:spPr>
          <a:xfrm>
            <a:off x="10272464" y="6371750"/>
            <a:ext cx="973343" cy="400110"/>
          </a:xfrm>
          <a:prstGeom prst="rect">
            <a:avLst/>
          </a:prstGeom>
          <a:noFill/>
        </p:spPr>
        <p:txBody>
          <a:bodyPr wrap="none" rtlCol="0">
            <a:spAutoFit/>
          </a:bodyPr>
          <a:lstStyle/>
          <a:p>
            <a:r>
              <a:rPr kumimoji="1" lang="en-US" altLang="ja-JP" sz="2000" dirty="0">
                <a:solidFill>
                  <a:srgbClr val="4D4D4D"/>
                </a:solidFill>
              </a:rPr>
              <a:t>50</a:t>
            </a:r>
            <a:r>
              <a:rPr kumimoji="1" lang="ja-JP" altLang="en-US" sz="2000" dirty="0">
                <a:solidFill>
                  <a:srgbClr val="4D4D4D"/>
                </a:solidFill>
              </a:rPr>
              <a:t>音順</a:t>
            </a:r>
          </a:p>
        </p:txBody>
      </p:sp>
    </p:spTree>
    <p:extLst>
      <p:ext uri="{BB962C8B-B14F-4D97-AF65-F5344CB8AC3E}">
        <p14:creationId xmlns:p14="http://schemas.microsoft.com/office/powerpoint/2010/main" val="71336189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15B7BB39-D979-4D7B-ADC9-445AF540A35F}"/>
              </a:ext>
            </a:extLst>
          </p:cNvPr>
          <p:cNvSpPr>
            <a:spLocks noGrp="1"/>
          </p:cNvSpPr>
          <p:nvPr>
            <p:ph type="title" idx="4294967295"/>
          </p:nvPr>
        </p:nvSpPr>
        <p:spPr>
          <a:xfrm>
            <a:off x="743743" y="86140"/>
            <a:ext cx="10704512" cy="1143000"/>
          </a:xfrm>
        </p:spPr>
        <p:txBody>
          <a:bodyPr/>
          <a:lstStyle/>
          <a:p>
            <a:r>
              <a:rPr lang="en-US" altLang="ja-JP" dirty="0">
                <a:solidFill>
                  <a:schemeClr val="tx1"/>
                </a:solidFill>
              </a:rPr>
              <a:t>【</a:t>
            </a:r>
            <a:r>
              <a:rPr lang="ja-JP" altLang="en-US" dirty="0">
                <a:solidFill>
                  <a:schemeClr val="tx1"/>
                </a:solidFill>
              </a:rPr>
              <a:t>参考</a:t>
            </a:r>
            <a:r>
              <a:rPr lang="en-US" altLang="ja-JP" dirty="0">
                <a:solidFill>
                  <a:schemeClr val="tx1"/>
                </a:solidFill>
              </a:rPr>
              <a:t>】</a:t>
            </a:r>
            <a:r>
              <a:rPr lang="ja-JP" altLang="en-US" dirty="0">
                <a:solidFill>
                  <a:schemeClr val="tx1"/>
                </a:solidFill>
              </a:rPr>
              <a:t>緩和ケア関連団体会議について</a:t>
            </a:r>
            <a:endParaRPr kumimoji="1" lang="ja-JP" altLang="en-US" dirty="0">
              <a:solidFill>
                <a:schemeClr val="tx1"/>
              </a:solidFill>
            </a:endParaRPr>
          </a:p>
        </p:txBody>
      </p:sp>
      <p:sp>
        <p:nvSpPr>
          <p:cNvPr id="9" name="コンテンツ プレースホルダー 8">
            <a:extLst>
              <a:ext uri="{FF2B5EF4-FFF2-40B4-BE49-F238E27FC236}">
                <a16:creationId xmlns:a16="http://schemas.microsoft.com/office/drawing/2014/main" id="{4A108CE7-B98A-4524-90B4-672541EAB3B9}"/>
              </a:ext>
            </a:extLst>
          </p:cNvPr>
          <p:cNvSpPr>
            <a:spLocks noGrp="1"/>
          </p:cNvSpPr>
          <p:nvPr>
            <p:ph idx="4294967295"/>
          </p:nvPr>
        </p:nvSpPr>
        <p:spPr>
          <a:xfrm>
            <a:off x="743743" y="1314005"/>
            <a:ext cx="10704512" cy="4203227"/>
          </a:xfrm>
        </p:spPr>
        <p:txBody>
          <a:bodyPr numCol="1">
            <a:normAutofit/>
          </a:bodyPr>
          <a:lstStyle/>
          <a:p>
            <a:pPr marL="0" indent="0">
              <a:lnSpc>
                <a:spcPct val="150000"/>
              </a:lnSpc>
              <a:buNone/>
            </a:pPr>
            <a:r>
              <a:rPr lang="ja-JP" altLang="en-US" sz="2800" dirty="0">
                <a:solidFill>
                  <a:schemeClr val="tx1"/>
                </a:solidFill>
              </a:rPr>
              <a:t>緩和ケア関連団体会議（以下、本会議という）とは、“緩和ケアの普及啓発を目指し、緩和ケアに関連する学術団体の連携のもと、緩和ケア普及啓発活動の今後のあり方等について協議するため”に開催されている会議です。</a:t>
            </a:r>
            <a:endParaRPr lang="en-US" altLang="ja-JP" sz="2800" dirty="0">
              <a:solidFill>
                <a:schemeClr val="tx1"/>
              </a:solidFill>
            </a:endParaRPr>
          </a:p>
          <a:p>
            <a:pPr marL="0" indent="0">
              <a:lnSpc>
                <a:spcPct val="150000"/>
              </a:lnSpc>
              <a:buNone/>
            </a:pPr>
            <a:r>
              <a:rPr lang="ja-JP" altLang="en-US" sz="2800" dirty="0">
                <a:solidFill>
                  <a:schemeClr val="tx1"/>
                </a:solidFill>
              </a:rPr>
              <a:t>本会議は、緩和ケアに関連のある</a:t>
            </a:r>
            <a:r>
              <a:rPr lang="en-US" altLang="ja-JP" sz="2800" dirty="0">
                <a:solidFill>
                  <a:schemeClr val="tx1"/>
                </a:solidFill>
              </a:rPr>
              <a:t>18</a:t>
            </a:r>
            <a:r>
              <a:rPr lang="ja-JP" altLang="en-US" sz="2800" dirty="0">
                <a:solidFill>
                  <a:schemeClr val="tx1"/>
                </a:solidFill>
              </a:rPr>
              <a:t>学術団体によって組織されています。</a:t>
            </a:r>
            <a:endParaRPr kumimoji="1" lang="en-US" altLang="ja-JP" sz="2800" dirty="0">
              <a:solidFill>
                <a:schemeClr val="tx1"/>
              </a:solidFill>
            </a:endParaRPr>
          </a:p>
        </p:txBody>
      </p:sp>
    </p:spTree>
    <p:extLst>
      <p:ext uri="{BB962C8B-B14F-4D97-AF65-F5344CB8AC3E}">
        <p14:creationId xmlns:p14="http://schemas.microsoft.com/office/powerpoint/2010/main" val="225842569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15B7BB39-D979-4D7B-ADC9-445AF540A35F}"/>
              </a:ext>
            </a:extLst>
          </p:cNvPr>
          <p:cNvSpPr>
            <a:spLocks noGrp="1"/>
          </p:cNvSpPr>
          <p:nvPr>
            <p:ph type="title" idx="4294967295"/>
          </p:nvPr>
        </p:nvSpPr>
        <p:spPr>
          <a:xfrm>
            <a:off x="743743" y="86140"/>
            <a:ext cx="10704512" cy="1143000"/>
          </a:xfrm>
        </p:spPr>
        <p:txBody>
          <a:bodyPr/>
          <a:lstStyle/>
          <a:p>
            <a:r>
              <a:rPr lang="en-US" altLang="ja-JP" dirty="0">
                <a:solidFill>
                  <a:schemeClr val="tx1"/>
                </a:solidFill>
              </a:rPr>
              <a:t>【</a:t>
            </a:r>
            <a:r>
              <a:rPr lang="ja-JP" altLang="en-US" dirty="0">
                <a:solidFill>
                  <a:schemeClr val="tx1"/>
                </a:solidFill>
              </a:rPr>
              <a:t>参考</a:t>
            </a:r>
            <a:r>
              <a:rPr lang="en-US" altLang="ja-JP" dirty="0">
                <a:solidFill>
                  <a:schemeClr val="tx1"/>
                </a:solidFill>
              </a:rPr>
              <a:t>】</a:t>
            </a:r>
            <a:r>
              <a:rPr lang="ja-JP" altLang="en-US" dirty="0">
                <a:solidFill>
                  <a:schemeClr val="tx1"/>
                </a:solidFill>
              </a:rPr>
              <a:t>作成の目的</a:t>
            </a:r>
            <a:endParaRPr kumimoji="1" lang="ja-JP" altLang="en-US" dirty="0">
              <a:solidFill>
                <a:schemeClr val="tx1"/>
              </a:solidFill>
            </a:endParaRPr>
          </a:p>
        </p:txBody>
      </p:sp>
      <p:sp>
        <p:nvSpPr>
          <p:cNvPr id="9" name="コンテンツ プレースホルダー 8">
            <a:extLst>
              <a:ext uri="{FF2B5EF4-FFF2-40B4-BE49-F238E27FC236}">
                <a16:creationId xmlns:a16="http://schemas.microsoft.com/office/drawing/2014/main" id="{4A108CE7-B98A-4524-90B4-672541EAB3B9}"/>
              </a:ext>
            </a:extLst>
          </p:cNvPr>
          <p:cNvSpPr>
            <a:spLocks noGrp="1"/>
          </p:cNvSpPr>
          <p:nvPr>
            <p:ph idx="4294967295"/>
          </p:nvPr>
        </p:nvSpPr>
        <p:spPr>
          <a:xfrm>
            <a:off x="743743" y="1340768"/>
            <a:ext cx="10704512" cy="4968551"/>
          </a:xfrm>
        </p:spPr>
        <p:txBody>
          <a:bodyPr numCol="1">
            <a:normAutofit fontScale="92500"/>
          </a:bodyPr>
          <a:lstStyle/>
          <a:p>
            <a:pPr marL="0" indent="0">
              <a:lnSpc>
                <a:spcPct val="150000"/>
              </a:lnSpc>
              <a:buNone/>
            </a:pPr>
            <a:r>
              <a:rPr lang="ja-JP" altLang="en-US" sz="2800" dirty="0">
                <a:solidFill>
                  <a:schemeClr val="tx1"/>
                </a:solidFill>
              </a:rPr>
              <a:t>平成</a:t>
            </a:r>
            <a:r>
              <a:rPr lang="en-US" altLang="ja-JP" sz="2800" dirty="0">
                <a:solidFill>
                  <a:schemeClr val="tx1"/>
                </a:solidFill>
              </a:rPr>
              <a:t>29</a:t>
            </a:r>
            <a:r>
              <a:rPr lang="ja-JP" altLang="en-US" sz="2800" dirty="0">
                <a:solidFill>
                  <a:schemeClr val="tx1"/>
                </a:solidFill>
              </a:rPr>
              <a:t>年度第</a:t>
            </a:r>
            <a:r>
              <a:rPr lang="en-US" altLang="ja-JP" sz="2800" dirty="0">
                <a:solidFill>
                  <a:schemeClr val="tx1"/>
                </a:solidFill>
              </a:rPr>
              <a:t>1</a:t>
            </a:r>
            <a:r>
              <a:rPr lang="ja-JP" altLang="en-US" sz="2800" dirty="0">
                <a:solidFill>
                  <a:schemeClr val="tx1"/>
                </a:solidFill>
              </a:rPr>
              <a:t>回緩和ケア関連団体会議にて、日本死の臨床研究会より「本会議は、多くの団体が集まり検討する場であるため、共通の緩和ケアの定義を共有し、議論することが望ましい」との意見が挙がったことに端を発し、「</a:t>
            </a:r>
            <a:r>
              <a:rPr lang="en-US" altLang="ja-JP" sz="2800" dirty="0">
                <a:solidFill>
                  <a:schemeClr val="tx1"/>
                </a:solidFill>
              </a:rPr>
              <a:t>WHO</a:t>
            </a:r>
            <a:r>
              <a:rPr lang="ja-JP" altLang="en-US" sz="2800" dirty="0">
                <a:solidFill>
                  <a:schemeClr val="tx1"/>
                </a:solidFill>
              </a:rPr>
              <a:t>（世界保健機関）による緩和ケアの定義（</a:t>
            </a:r>
            <a:r>
              <a:rPr lang="en-US" altLang="ja-JP" sz="2800" dirty="0">
                <a:solidFill>
                  <a:schemeClr val="tx1"/>
                </a:solidFill>
              </a:rPr>
              <a:t>2002</a:t>
            </a:r>
            <a:r>
              <a:rPr lang="ja-JP" altLang="en-US" sz="2800" dirty="0">
                <a:solidFill>
                  <a:schemeClr val="tx1"/>
                </a:solidFill>
              </a:rPr>
              <a:t>年）」には定訳がなくインターネット上などで様々な訳が掲載されていることを問題視する意見も挙がったことを受け、医療従事者間での緩和ケアの認識を共通させるために、本会議において</a:t>
            </a:r>
            <a:r>
              <a:rPr lang="en-US" altLang="ja-JP" sz="2800" dirty="0">
                <a:solidFill>
                  <a:schemeClr val="tx1"/>
                </a:solidFill>
              </a:rPr>
              <a:t>18</a:t>
            </a:r>
            <a:r>
              <a:rPr lang="ja-JP" altLang="en-US" sz="2800" dirty="0">
                <a:solidFill>
                  <a:schemeClr val="tx1"/>
                </a:solidFill>
              </a:rPr>
              <a:t>団体で定訳を作成し、普及することを決定しました。</a:t>
            </a:r>
            <a:endParaRPr kumimoji="1" lang="en-US" altLang="ja-JP" sz="2800" dirty="0">
              <a:solidFill>
                <a:schemeClr val="tx1"/>
              </a:solidFill>
            </a:endParaRPr>
          </a:p>
        </p:txBody>
      </p:sp>
    </p:spTree>
    <p:extLst>
      <p:ext uri="{BB962C8B-B14F-4D97-AF65-F5344CB8AC3E}">
        <p14:creationId xmlns:p14="http://schemas.microsoft.com/office/powerpoint/2010/main" val="3096438160"/>
      </p:ext>
    </p:extLst>
  </p:cSld>
  <p:clrMapOvr>
    <a:masterClrMapping/>
  </p:clrMapOvr>
  <p:transition/>
</p:sld>
</file>

<file path=ppt/theme/theme1.xml><?xml version="1.0" encoding="utf-8"?>
<a:theme xmlns:a="http://schemas.openxmlformats.org/drawingml/2006/main" name="Office ​​テーマ">
  <a:themeElements>
    <a:clrScheme name="Water">
      <a:dk1>
        <a:srgbClr val="333333"/>
      </a:dk1>
      <a:lt1>
        <a:sysClr val="window" lastClr="FFFFFF"/>
      </a:lt1>
      <a:dk2>
        <a:srgbClr val="002060"/>
      </a:dk2>
      <a:lt2>
        <a:srgbClr val="EEECE1"/>
      </a:lt2>
      <a:accent1>
        <a:srgbClr val="0084B4"/>
      </a:accent1>
      <a:accent2>
        <a:srgbClr val="FF4040"/>
      </a:accent2>
      <a:accent3>
        <a:srgbClr val="FFC000"/>
      </a:accent3>
      <a:accent4>
        <a:srgbClr val="92D050"/>
      </a:accent4>
      <a:accent5>
        <a:srgbClr val="00B050"/>
      </a:accent5>
      <a:accent6>
        <a:srgbClr val="0084B4"/>
      </a:accent6>
      <a:hlink>
        <a:srgbClr val="0070C0"/>
      </a:hlink>
      <a:folHlink>
        <a:srgbClr val="800080"/>
      </a:folHlink>
    </a:clrScheme>
    <a:fontScheme name="SeeEasy">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95000"/>
          </a:schemeClr>
        </a:solidFill>
        <a:ln w="19050" cap="sq">
          <a:solidFill>
            <a:schemeClr val="accent1"/>
          </a:solidFill>
          <a:miter lim="800000"/>
          <a:headEnd type="none" w="med" len="med"/>
          <a:tailEnd type="none" w="med" len="med"/>
        </a:ln>
      </a:spPr>
      <a:bodyPr rtlCol="0" anchor="ctr"/>
      <a:lstStyle>
        <a:defPPr algn="ctr">
          <a:defRPr kumimoji="1" sz="2800" dirty="0" smtClean="0">
            <a:solidFill>
              <a:schemeClr val="accent1"/>
            </a:solidFill>
          </a:defRPr>
        </a:defPPr>
      </a:lstStyle>
      <a:style>
        <a:lnRef idx="1">
          <a:schemeClr val="accent1"/>
        </a:lnRef>
        <a:fillRef idx="0">
          <a:schemeClr val="accent1"/>
        </a:fillRef>
        <a:effectRef idx="0">
          <a:schemeClr val="accent1"/>
        </a:effectRef>
        <a:fontRef idx="minor">
          <a:schemeClr val="tx1"/>
        </a:fontRef>
      </a:style>
    </a:spDef>
    <a:lnDef>
      <a:spPr>
        <a:ln w="19050" cap="sq">
          <a:solidFill>
            <a:schemeClr val="accent1"/>
          </a:solidFill>
          <a:miter lim="800000"/>
          <a:headEnd type="none" w="med" len="med"/>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kumimoji="1" sz="2800" dirty="0" smtClean="0">
            <a:solidFill>
              <a:srgbClr val="4D4D4D"/>
            </a:solidFill>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8819</TotalTime>
  <Words>955</Words>
  <Application>Microsoft Office PowerPoint</Application>
  <PresentationFormat>ワイド画面</PresentationFormat>
  <Paragraphs>57</Paragraphs>
  <Slides>10</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ＭＳ Ｐゴシック</vt:lpstr>
      <vt:lpstr>メイリオ</vt:lpstr>
      <vt:lpstr>游ゴシック</vt:lpstr>
      <vt:lpstr>Arial</vt:lpstr>
      <vt:lpstr>Calibri</vt:lpstr>
      <vt:lpstr>Segoe UI</vt:lpstr>
      <vt:lpstr>Wingdings</vt:lpstr>
      <vt:lpstr>Office ​​テーマ</vt:lpstr>
      <vt:lpstr>PowerPoint プレゼンテーション</vt:lpstr>
      <vt:lpstr>PowerPoint プレゼンテーション</vt:lpstr>
      <vt:lpstr>PowerPoint プレゼンテーション</vt:lpstr>
      <vt:lpstr>緩和ケアの定義（WHO 2002年）</vt:lpstr>
      <vt:lpstr>PowerPoint プレゼンテーション</vt:lpstr>
      <vt:lpstr>PowerPoint プレゼンテーション</vt:lpstr>
      <vt:lpstr>緩和ケア関連団体</vt:lpstr>
      <vt:lpstr>【参考】緩和ケア関連団体会議について</vt:lpstr>
      <vt:lpstr>【参考】作成の目的</vt:lpstr>
      <vt:lpstr>【参考】作成の方法</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大坂巌</dc:creator>
  <cp:keywords>緩和ケアを広めるために</cp:keywords>
  <cp:lastModifiedBy>kakutani</cp:lastModifiedBy>
  <cp:revision>535</cp:revision>
  <cp:lastPrinted>2018-06-22T07:56:11Z</cp:lastPrinted>
  <dcterms:created xsi:type="dcterms:W3CDTF">2013-09-23T07:13:46Z</dcterms:created>
  <dcterms:modified xsi:type="dcterms:W3CDTF">2018-06-22T08:31:50Z</dcterms:modified>
</cp:coreProperties>
</file>