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6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6" d="100"/>
          <a:sy n="76" d="100"/>
        </p:scale>
        <p:origin x="3174" y="102"/>
      </p:cViewPr>
      <p:guideLst>
        <p:guide orient="horz" pos="2326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678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566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79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866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018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129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615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01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73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17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47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4DE35-8923-451C-A026-25AEACD010AC}" type="datetimeFigureOut">
              <a:rPr kumimoji="1" lang="ja-JP" altLang="en-US" smtClean="0"/>
              <a:t>2020/5/1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1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角丸四角形 36"/>
          <p:cNvSpPr/>
          <p:nvPr/>
        </p:nvSpPr>
        <p:spPr>
          <a:xfrm>
            <a:off x="2715219" y="691116"/>
            <a:ext cx="1440000" cy="360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+mn-ea"/>
              </a:rPr>
              <a:t>呼吸困難</a:t>
            </a:r>
            <a:endParaRPr kumimoji="1"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2715222" y="1349560"/>
            <a:ext cx="1440000" cy="360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+mn-ea"/>
              </a:rPr>
              <a:t>低酸素血症</a:t>
            </a:r>
            <a:endParaRPr kumimoji="1"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1479868" y="2284231"/>
            <a:ext cx="1440000" cy="360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+mn-ea"/>
              </a:rPr>
              <a:t>酸素</a:t>
            </a:r>
            <a:r>
              <a:rPr kumimoji="1" lang="ja-JP" altLang="en-US" sz="1200" b="1" dirty="0">
                <a:solidFill>
                  <a:schemeClr val="bg1"/>
                </a:solidFill>
                <a:latin typeface="+mn-ea"/>
              </a:rPr>
              <a:t>投与</a:t>
            </a:r>
          </a:p>
        </p:txBody>
      </p:sp>
      <p:cxnSp>
        <p:nvCxnSpPr>
          <p:cNvPr id="46" name="直線矢印コネクタ 45"/>
          <p:cNvCxnSpPr/>
          <p:nvPr/>
        </p:nvCxnSpPr>
        <p:spPr>
          <a:xfrm>
            <a:off x="3443837" y="1043033"/>
            <a:ext cx="0" cy="288000"/>
          </a:xfrm>
          <a:prstGeom prst="straightConnector1">
            <a:avLst/>
          </a:prstGeom>
          <a:ln w="38100">
            <a:solidFill>
              <a:srgbClr val="2E75B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2199830" y="2001744"/>
            <a:ext cx="2527200" cy="0"/>
          </a:xfrm>
          <a:prstGeom prst="line">
            <a:avLst/>
          </a:prstGeom>
          <a:ln w="3810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>
            <a:off x="2198825" y="1981756"/>
            <a:ext cx="0" cy="288000"/>
          </a:xfrm>
          <a:prstGeom prst="straightConnector1">
            <a:avLst/>
          </a:prstGeom>
          <a:ln w="38100">
            <a:solidFill>
              <a:srgbClr val="2E75B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>
            <a:off x="4712658" y="1984504"/>
            <a:ext cx="0" cy="288000"/>
          </a:xfrm>
          <a:prstGeom prst="straightConnector1">
            <a:avLst/>
          </a:prstGeom>
          <a:ln w="38100">
            <a:solidFill>
              <a:srgbClr val="2E75B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3440294" y="1704244"/>
            <a:ext cx="0" cy="288000"/>
          </a:xfrm>
          <a:prstGeom prst="line">
            <a:avLst/>
          </a:prstGeom>
          <a:ln w="3810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1878212" y="1696137"/>
            <a:ext cx="701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2E75B6"/>
                </a:solidFill>
              </a:rPr>
              <a:t>あ</a:t>
            </a:r>
            <a:r>
              <a:rPr kumimoji="1" lang="ja-JP" altLang="en-US" sz="1200" b="1" dirty="0">
                <a:solidFill>
                  <a:srgbClr val="2E75B6"/>
                </a:solidFill>
              </a:rPr>
              <a:t>り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523269" y="1696137"/>
            <a:ext cx="701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2E75B6"/>
                </a:solidFill>
              </a:rPr>
              <a:t>な</a:t>
            </a:r>
            <a:r>
              <a:rPr kumimoji="1" lang="ja-JP" altLang="en-US" sz="1200" b="1" dirty="0">
                <a:solidFill>
                  <a:srgbClr val="2E75B6"/>
                </a:solidFill>
              </a:rPr>
              <a:t>し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694408" y="3807679"/>
            <a:ext cx="701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2E75B6"/>
                </a:solidFill>
              </a:rPr>
              <a:t>あ</a:t>
            </a:r>
            <a:r>
              <a:rPr kumimoji="1" lang="ja-JP" altLang="en-US" sz="1200" b="1" dirty="0">
                <a:solidFill>
                  <a:srgbClr val="2E75B6"/>
                </a:solidFill>
              </a:rPr>
              <a:t>り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032255" y="2740469"/>
            <a:ext cx="701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2E75B6"/>
                </a:solidFill>
              </a:rPr>
              <a:t>な</a:t>
            </a:r>
            <a:r>
              <a:rPr kumimoji="1" lang="ja-JP" altLang="en-US" sz="1200" b="1" dirty="0">
                <a:solidFill>
                  <a:srgbClr val="2E75B6"/>
                </a:solidFill>
              </a:rPr>
              <a:t>し</a:t>
            </a:r>
          </a:p>
        </p:txBody>
      </p:sp>
      <p:sp>
        <p:nvSpPr>
          <p:cNvPr id="69" name="角丸四角形 68"/>
          <p:cNvSpPr/>
          <p:nvPr/>
        </p:nvSpPr>
        <p:spPr>
          <a:xfrm>
            <a:off x="1479868" y="4101592"/>
            <a:ext cx="1440000" cy="360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+mn-ea"/>
              </a:rPr>
              <a:t>継続</a:t>
            </a:r>
            <a:endParaRPr kumimoji="1"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4006941" y="2284231"/>
            <a:ext cx="1440000" cy="360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+mn-ea"/>
              </a:rPr>
              <a:t>その他の対応</a:t>
            </a:r>
            <a:endParaRPr kumimoji="1"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47" name="直線矢印コネクタ 46"/>
          <p:cNvCxnSpPr/>
          <p:nvPr/>
        </p:nvCxnSpPr>
        <p:spPr>
          <a:xfrm>
            <a:off x="3450187" y="3684299"/>
            <a:ext cx="0" cy="1080000"/>
          </a:xfrm>
          <a:prstGeom prst="straightConnector1">
            <a:avLst/>
          </a:prstGeom>
          <a:ln w="38100">
            <a:solidFill>
              <a:srgbClr val="2E75B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角丸四角形 56"/>
          <p:cNvSpPr/>
          <p:nvPr/>
        </p:nvSpPr>
        <p:spPr>
          <a:xfrm>
            <a:off x="4007819" y="4102238"/>
            <a:ext cx="1440000" cy="360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+mn-ea"/>
              </a:rPr>
              <a:t>継続</a:t>
            </a:r>
          </a:p>
        </p:txBody>
      </p:sp>
      <p:cxnSp>
        <p:nvCxnSpPr>
          <p:cNvPr id="60" name="直線コネクタ 59"/>
          <p:cNvCxnSpPr/>
          <p:nvPr/>
        </p:nvCxnSpPr>
        <p:spPr>
          <a:xfrm>
            <a:off x="3450139" y="5114246"/>
            <a:ext cx="0" cy="288000"/>
          </a:xfrm>
          <a:prstGeom prst="line">
            <a:avLst/>
          </a:prstGeom>
          <a:ln w="3810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角丸四角形 60"/>
          <p:cNvSpPr/>
          <p:nvPr/>
        </p:nvSpPr>
        <p:spPr>
          <a:xfrm>
            <a:off x="2910139" y="5415770"/>
            <a:ext cx="1080000" cy="360000"/>
          </a:xfrm>
          <a:prstGeom prst="roundRect">
            <a:avLst/>
          </a:prstGeom>
          <a:noFill/>
          <a:ln w="38100"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rgbClr val="2E75B6"/>
                </a:solidFill>
                <a:latin typeface="+mn-ea"/>
              </a:rPr>
              <a:t>重症</a:t>
            </a:r>
            <a:r>
              <a:rPr kumimoji="1" lang="ja-JP" altLang="en-US" sz="1200" b="1" dirty="0">
                <a:solidFill>
                  <a:srgbClr val="2E75B6"/>
                </a:solidFill>
                <a:latin typeface="+mn-ea"/>
              </a:rPr>
              <a:t>度</a:t>
            </a:r>
          </a:p>
        </p:txBody>
      </p:sp>
      <p:cxnSp>
        <p:nvCxnSpPr>
          <p:cNvPr id="67" name="直線コネクタ 66"/>
          <p:cNvCxnSpPr/>
          <p:nvPr/>
        </p:nvCxnSpPr>
        <p:spPr>
          <a:xfrm>
            <a:off x="2204942" y="6066518"/>
            <a:ext cx="2559600" cy="0"/>
          </a:xfrm>
          <a:prstGeom prst="line">
            <a:avLst/>
          </a:prstGeom>
          <a:ln w="3810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>
            <a:off x="4749637" y="6054058"/>
            <a:ext cx="0" cy="288000"/>
          </a:xfrm>
          <a:prstGeom prst="straightConnector1">
            <a:avLst/>
          </a:prstGeom>
          <a:ln w="38100">
            <a:solidFill>
              <a:srgbClr val="2E75B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>
            <a:off x="2207720" y="2592267"/>
            <a:ext cx="0" cy="1512000"/>
          </a:xfrm>
          <a:prstGeom prst="straightConnector1">
            <a:avLst/>
          </a:prstGeom>
          <a:ln w="38100">
            <a:solidFill>
              <a:srgbClr val="2E75B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>
            <a:off x="2218353" y="6049624"/>
            <a:ext cx="0" cy="288000"/>
          </a:xfrm>
          <a:prstGeom prst="straightConnector1">
            <a:avLst/>
          </a:prstGeom>
          <a:ln w="38100">
            <a:solidFill>
              <a:srgbClr val="2E75B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テキスト ボックス 81"/>
          <p:cNvSpPr txBox="1"/>
          <p:nvPr/>
        </p:nvSpPr>
        <p:spPr>
          <a:xfrm>
            <a:off x="4743024" y="5799660"/>
            <a:ext cx="111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rgbClr val="2E75B6"/>
                </a:solidFill>
              </a:rPr>
              <a:t>中等</a:t>
            </a:r>
            <a:r>
              <a:rPr kumimoji="1" lang="ja-JP" altLang="en-US" sz="1200" b="1" dirty="0">
                <a:solidFill>
                  <a:srgbClr val="2E75B6"/>
                </a:solidFill>
              </a:rPr>
              <a:t>度</a:t>
            </a:r>
            <a:r>
              <a:rPr kumimoji="1" lang="ja-JP" altLang="en-US" sz="1200" b="1" dirty="0" smtClean="0">
                <a:solidFill>
                  <a:srgbClr val="2E75B6"/>
                </a:solidFill>
              </a:rPr>
              <a:t>～重度</a:t>
            </a:r>
            <a:endParaRPr kumimoji="1" lang="ja-JP" altLang="en-US" sz="1200" b="1" dirty="0">
              <a:solidFill>
                <a:srgbClr val="2E75B6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108127" y="5799660"/>
            <a:ext cx="111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rgbClr val="2E75B6"/>
                </a:solidFill>
              </a:rPr>
              <a:t>軽度～中等度</a:t>
            </a:r>
            <a:endParaRPr kumimoji="1" lang="ja-JP" altLang="en-US" sz="1200" b="1" dirty="0">
              <a:solidFill>
                <a:srgbClr val="2E75B6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347271" y="4804961"/>
            <a:ext cx="248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2E75B6"/>
                </a:solidFill>
              </a:rPr>
              <a:t>可能な</a:t>
            </a:r>
            <a:r>
              <a:rPr kumimoji="1" lang="ja-JP" altLang="en-US" sz="1200" b="1" dirty="0">
                <a:solidFill>
                  <a:srgbClr val="2E75B6"/>
                </a:solidFill>
              </a:rPr>
              <a:t>ら</a:t>
            </a:r>
            <a:r>
              <a:rPr kumimoji="1" lang="ja-JP" altLang="en-US" sz="1200" b="1" dirty="0" smtClean="0">
                <a:solidFill>
                  <a:srgbClr val="2E75B6"/>
                </a:solidFill>
              </a:rPr>
              <a:t>緩和ケアの専門家に相談</a:t>
            </a:r>
            <a:endParaRPr kumimoji="1" lang="en-US" altLang="ja-JP" sz="1200" b="1" dirty="0" smtClean="0">
              <a:solidFill>
                <a:srgbClr val="2E75B6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6755" y="150473"/>
            <a:ext cx="6570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rgbClr val="2E75B6"/>
                </a:solidFill>
                <a:latin typeface="+mn-ea"/>
              </a:rPr>
              <a:t>挿管していない</a:t>
            </a:r>
            <a:r>
              <a:rPr kumimoji="1" lang="en-US" altLang="ja-JP" b="1" dirty="0" smtClean="0">
                <a:solidFill>
                  <a:srgbClr val="2E75B6"/>
                </a:solidFill>
                <a:latin typeface="+mn-ea"/>
              </a:rPr>
              <a:t>COVID-19</a:t>
            </a:r>
            <a:r>
              <a:rPr kumimoji="1" lang="ja-JP" altLang="en-US" b="1" dirty="0" smtClean="0">
                <a:solidFill>
                  <a:srgbClr val="2E75B6"/>
                </a:solidFill>
                <a:latin typeface="+mn-ea"/>
              </a:rPr>
              <a:t>患者の呼吸困難への対応</a:t>
            </a:r>
            <a:r>
              <a:rPr kumimoji="1" lang="en-US" altLang="ja-JP" b="1" dirty="0" smtClean="0">
                <a:solidFill>
                  <a:srgbClr val="2E75B6"/>
                </a:solidFill>
                <a:latin typeface="+mn-ea"/>
              </a:rPr>
              <a:t>(</a:t>
            </a:r>
            <a:r>
              <a:rPr kumimoji="1" lang="ja-JP" altLang="en-US" b="1" dirty="0" smtClean="0">
                <a:solidFill>
                  <a:srgbClr val="2E75B6"/>
                </a:solidFill>
                <a:latin typeface="+mn-ea"/>
              </a:rPr>
              <a:t>病院版）</a:t>
            </a:r>
            <a:endParaRPr kumimoji="1" lang="ja-JP" altLang="en-US" b="1" dirty="0">
              <a:solidFill>
                <a:srgbClr val="2E75B6"/>
              </a:solidFill>
              <a:latin typeface="+mn-ea"/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>
            <a:off x="3466028" y="7705490"/>
            <a:ext cx="0" cy="1404000"/>
          </a:xfrm>
          <a:prstGeom prst="straightConnector1">
            <a:avLst/>
          </a:prstGeom>
          <a:ln w="38100">
            <a:solidFill>
              <a:srgbClr val="2E75B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角丸四角形 55"/>
          <p:cNvSpPr/>
          <p:nvPr/>
        </p:nvSpPr>
        <p:spPr>
          <a:xfrm>
            <a:off x="2583271" y="9116588"/>
            <a:ext cx="1764000" cy="360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+mn-ea"/>
              </a:rPr>
              <a:t>苦痛緩和のための鎮静</a:t>
            </a:r>
            <a:endParaRPr kumimoji="1"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2715219" y="4763756"/>
            <a:ext cx="1440000" cy="360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+mn-ea"/>
              </a:rPr>
              <a:t>オピオイド</a:t>
            </a:r>
          </a:p>
        </p:txBody>
      </p:sp>
      <p:cxnSp>
        <p:nvCxnSpPr>
          <p:cNvPr id="68" name="直線コネクタ 67"/>
          <p:cNvCxnSpPr/>
          <p:nvPr/>
        </p:nvCxnSpPr>
        <p:spPr>
          <a:xfrm>
            <a:off x="3437016" y="3704649"/>
            <a:ext cx="1296000" cy="0"/>
          </a:xfrm>
          <a:prstGeom prst="line">
            <a:avLst/>
          </a:prstGeom>
          <a:ln w="3810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>
            <a:off x="3459417" y="5767578"/>
            <a:ext cx="0" cy="288000"/>
          </a:xfrm>
          <a:prstGeom prst="line">
            <a:avLst/>
          </a:prstGeom>
          <a:ln w="3810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70"/>
          <p:cNvSpPr txBox="1"/>
          <p:nvPr/>
        </p:nvSpPr>
        <p:spPr>
          <a:xfrm>
            <a:off x="3848599" y="3395346"/>
            <a:ext cx="701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2E75B6"/>
                </a:solidFill>
              </a:rPr>
              <a:t>な</a:t>
            </a:r>
            <a:r>
              <a:rPr kumimoji="1" lang="ja-JP" altLang="en-US" sz="1200" b="1" dirty="0">
                <a:solidFill>
                  <a:srgbClr val="2E75B6"/>
                </a:solidFill>
              </a:rPr>
              <a:t>し</a:t>
            </a: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763412" y="3781553"/>
            <a:ext cx="701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2E75B6"/>
                </a:solidFill>
              </a:rPr>
              <a:t>あ</a:t>
            </a:r>
            <a:r>
              <a:rPr kumimoji="1" lang="ja-JP" altLang="en-US" sz="1200" b="1" dirty="0">
                <a:solidFill>
                  <a:srgbClr val="2E75B6"/>
                </a:solidFill>
              </a:rPr>
              <a:t>り</a:t>
            </a:r>
          </a:p>
        </p:txBody>
      </p:sp>
      <p:cxnSp>
        <p:nvCxnSpPr>
          <p:cNvPr id="74" name="直線矢印コネクタ 73"/>
          <p:cNvCxnSpPr/>
          <p:nvPr/>
        </p:nvCxnSpPr>
        <p:spPr>
          <a:xfrm>
            <a:off x="4721936" y="2606034"/>
            <a:ext cx="0" cy="1476000"/>
          </a:xfrm>
          <a:prstGeom prst="straightConnector1">
            <a:avLst/>
          </a:prstGeom>
          <a:ln w="38100">
            <a:solidFill>
              <a:srgbClr val="2E75B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角丸四角形 61"/>
          <p:cNvSpPr/>
          <p:nvPr/>
        </p:nvSpPr>
        <p:spPr>
          <a:xfrm>
            <a:off x="4196574" y="2923579"/>
            <a:ext cx="1080000" cy="360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rgbClr val="2E75B6"/>
                </a:solidFill>
                <a:latin typeface="+mn-ea"/>
              </a:rPr>
              <a:t>改　善</a:t>
            </a:r>
            <a:endParaRPr kumimoji="1" lang="ja-JP" altLang="en-US" sz="1200" b="1" dirty="0">
              <a:solidFill>
                <a:srgbClr val="2E75B6"/>
              </a:solidFill>
              <a:latin typeface="+mn-ea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1650707" y="2923579"/>
            <a:ext cx="1080000" cy="360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rgbClr val="2E75B6"/>
                </a:solidFill>
                <a:latin typeface="+mn-ea"/>
              </a:rPr>
              <a:t>改　善</a:t>
            </a:r>
            <a:endParaRPr kumimoji="1" lang="ja-JP" altLang="en-US" sz="1200" b="1" dirty="0">
              <a:solidFill>
                <a:srgbClr val="2E75B6"/>
              </a:solidFill>
              <a:latin typeface="+mn-ea"/>
            </a:endParaRPr>
          </a:p>
        </p:txBody>
      </p:sp>
      <p:cxnSp>
        <p:nvCxnSpPr>
          <p:cNvPr id="45" name="直線矢印コネクタ 44"/>
          <p:cNvCxnSpPr/>
          <p:nvPr/>
        </p:nvCxnSpPr>
        <p:spPr>
          <a:xfrm flipV="1">
            <a:off x="2197663" y="2651760"/>
            <a:ext cx="1807523" cy="1093909"/>
          </a:xfrm>
          <a:prstGeom prst="straightConnector1">
            <a:avLst/>
          </a:prstGeom>
          <a:ln w="38100">
            <a:solidFill>
              <a:srgbClr val="2E75B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角丸四角形 50"/>
          <p:cNvSpPr/>
          <p:nvPr/>
        </p:nvSpPr>
        <p:spPr>
          <a:xfrm>
            <a:off x="1479063" y="6351788"/>
            <a:ext cx="1440000" cy="360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+mn-ea"/>
              </a:rPr>
              <a:t>オピオイド内服</a:t>
            </a:r>
            <a:endParaRPr kumimoji="1"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4033067" y="6334953"/>
            <a:ext cx="1440000" cy="360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+mn-ea"/>
              </a:rPr>
              <a:t>オピオイド注射</a:t>
            </a:r>
            <a:endParaRPr kumimoji="1"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59" name="直線矢印コネクタ 58"/>
          <p:cNvCxnSpPr/>
          <p:nvPr/>
        </p:nvCxnSpPr>
        <p:spPr>
          <a:xfrm>
            <a:off x="4750624" y="6637395"/>
            <a:ext cx="0" cy="1548000"/>
          </a:xfrm>
          <a:prstGeom prst="straightConnector1">
            <a:avLst/>
          </a:prstGeom>
          <a:ln w="38100">
            <a:solidFill>
              <a:srgbClr val="2E75B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角丸四角形 57"/>
          <p:cNvSpPr/>
          <p:nvPr/>
        </p:nvSpPr>
        <p:spPr>
          <a:xfrm>
            <a:off x="4201917" y="6981723"/>
            <a:ext cx="1080000" cy="360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rgbClr val="2E75B6"/>
                </a:solidFill>
                <a:latin typeface="+mn-ea"/>
              </a:rPr>
              <a:t>改　善</a:t>
            </a:r>
            <a:endParaRPr kumimoji="1" lang="ja-JP" altLang="en-US" sz="1200" b="1" dirty="0">
              <a:solidFill>
                <a:srgbClr val="2E75B6"/>
              </a:solidFill>
              <a:latin typeface="+mn-ea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4029637" y="8190298"/>
            <a:ext cx="1440000" cy="360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+mn-ea"/>
              </a:rPr>
              <a:t>継続</a:t>
            </a:r>
          </a:p>
        </p:txBody>
      </p:sp>
      <p:cxnSp>
        <p:nvCxnSpPr>
          <p:cNvPr id="76" name="直線コネクタ 75"/>
          <p:cNvCxnSpPr/>
          <p:nvPr/>
        </p:nvCxnSpPr>
        <p:spPr>
          <a:xfrm>
            <a:off x="3476961" y="7723664"/>
            <a:ext cx="1260000" cy="0"/>
          </a:xfrm>
          <a:prstGeom prst="line">
            <a:avLst/>
          </a:prstGeom>
          <a:ln w="3810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テキスト ボックス 76"/>
          <p:cNvSpPr txBox="1"/>
          <p:nvPr/>
        </p:nvSpPr>
        <p:spPr>
          <a:xfrm>
            <a:off x="4759256" y="7870447"/>
            <a:ext cx="701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2E75B6"/>
                </a:solidFill>
              </a:rPr>
              <a:t>あ</a:t>
            </a:r>
            <a:r>
              <a:rPr kumimoji="1" lang="ja-JP" altLang="en-US" sz="1200" b="1" dirty="0">
                <a:solidFill>
                  <a:srgbClr val="2E75B6"/>
                </a:solidFill>
              </a:rPr>
              <a:t>り</a:t>
            </a: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935684" y="7427422"/>
            <a:ext cx="701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2E75B6"/>
                </a:solidFill>
              </a:rPr>
              <a:t>なし</a:t>
            </a:r>
            <a:endParaRPr kumimoji="1" lang="ja-JP" altLang="en-US" sz="1200" b="1" dirty="0">
              <a:solidFill>
                <a:srgbClr val="2E75B6"/>
              </a:solidFill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1703115" y="7892002"/>
            <a:ext cx="701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2E75B6"/>
                </a:solidFill>
              </a:rPr>
              <a:t>あ</a:t>
            </a:r>
            <a:r>
              <a:rPr kumimoji="1" lang="ja-JP" altLang="en-US" sz="1200" b="1" dirty="0">
                <a:solidFill>
                  <a:srgbClr val="2E75B6"/>
                </a:solidFill>
              </a:rPr>
              <a:t>り</a:t>
            </a:r>
          </a:p>
        </p:txBody>
      </p:sp>
      <p:sp>
        <p:nvSpPr>
          <p:cNvPr id="86" name="角丸四角形 85"/>
          <p:cNvSpPr/>
          <p:nvPr/>
        </p:nvSpPr>
        <p:spPr>
          <a:xfrm>
            <a:off x="1487720" y="8185395"/>
            <a:ext cx="1440000" cy="360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+mn-ea"/>
              </a:rPr>
              <a:t>継続</a:t>
            </a:r>
            <a:endParaRPr kumimoji="1"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87" name="直線矢印コネクタ 86"/>
          <p:cNvCxnSpPr/>
          <p:nvPr/>
        </p:nvCxnSpPr>
        <p:spPr>
          <a:xfrm>
            <a:off x="2216427" y="6676590"/>
            <a:ext cx="0" cy="1512000"/>
          </a:xfrm>
          <a:prstGeom prst="straightConnector1">
            <a:avLst/>
          </a:prstGeom>
          <a:ln w="38100">
            <a:solidFill>
              <a:srgbClr val="2E75B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角丸四角形 87"/>
          <p:cNvSpPr/>
          <p:nvPr/>
        </p:nvSpPr>
        <p:spPr>
          <a:xfrm>
            <a:off x="1704412" y="6981723"/>
            <a:ext cx="1080000" cy="360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rgbClr val="2E75B6"/>
                </a:solidFill>
                <a:latin typeface="+mn-ea"/>
              </a:rPr>
              <a:t>改　善</a:t>
            </a:r>
            <a:endParaRPr kumimoji="1" lang="ja-JP" altLang="en-US" sz="1200" b="1" dirty="0">
              <a:solidFill>
                <a:srgbClr val="2E75B6"/>
              </a:solidFill>
              <a:latin typeface="+mn-ea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3067088" y="6811735"/>
            <a:ext cx="701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2E75B6"/>
                </a:solidFill>
              </a:rPr>
              <a:t>な</a:t>
            </a:r>
            <a:r>
              <a:rPr kumimoji="1" lang="ja-JP" altLang="en-US" sz="1200" b="1" dirty="0">
                <a:solidFill>
                  <a:srgbClr val="2E75B6"/>
                </a:solidFill>
              </a:rPr>
              <a:t>し</a:t>
            </a:r>
          </a:p>
        </p:txBody>
      </p:sp>
      <p:cxnSp>
        <p:nvCxnSpPr>
          <p:cNvPr id="90" name="直線矢印コネクタ 89"/>
          <p:cNvCxnSpPr/>
          <p:nvPr/>
        </p:nvCxnSpPr>
        <p:spPr>
          <a:xfrm flipV="1">
            <a:off x="2224545" y="6723026"/>
            <a:ext cx="1807523" cy="1093909"/>
          </a:xfrm>
          <a:prstGeom prst="straightConnector1">
            <a:avLst/>
          </a:prstGeom>
          <a:ln w="38100">
            <a:solidFill>
              <a:srgbClr val="2E75B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4374000" y="9158088"/>
            <a:ext cx="248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2E75B6"/>
                </a:solidFill>
              </a:rPr>
              <a:t>可能な</a:t>
            </a:r>
            <a:r>
              <a:rPr kumimoji="1" lang="ja-JP" altLang="en-US" sz="1200" b="1" dirty="0">
                <a:solidFill>
                  <a:srgbClr val="2E75B6"/>
                </a:solidFill>
              </a:rPr>
              <a:t>ら</a:t>
            </a:r>
            <a:r>
              <a:rPr kumimoji="1" lang="ja-JP" altLang="en-US" sz="1200" b="1" dirty="0" smtClean="0">
                <a:solidFill>
                  <a:srgbClr val="2E75B6"/>
                </a:solidFill>
              </a:rPr>
              <a:t>緩和ケアの専門家に相談</a:t>
            </a:r>
            <a:endParaRPr kumimoji="1" lang="en-US" altLang="ja-JP" sz="1200" b="1" dirty="0" smtClean="0">
              <a:solidFill>
                <a:srgbClr val="2E75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370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474739"/>
              </p:ext>
            </p:extLst>
          </p:nvPr>
        </p:nvGraphicFramePr>
        <p:xfrm>
          <a:off x="86103" y="684205"/>
          <a:ext cx="6688848" cy="890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0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STEP 1</a:t>
                      </a:r>
                      <a:r>
                        <a:rPr kumimoji="1" lang="ja-JP" altLang="en-US" sz="14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酸素投与・その他の対応</a:t>
                      </a:r>
                      <a:endParaRPr kumimoji="1" lang="ja-JP" altLang="en-US" sz="14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73231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en-US" altLang="ja-JP" sz="600" b="1" dirty="0" smtClean="0">
                        <a:solidFill>
                          <a:srgbClr val="2E75B6"/>
                        </a:solidFill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</a:rPr>
                        <a:t>酸素投与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</a:rPr>
                        <a:t>体位の工夫（座位・半座位）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</a:rPr>
                        <a:t>不安・抑うつへの対応（腹式呼吸・抗不安薬・抗うつ薬など）</a:t>
                      </a:r>
                    </a:p>
                    <a:p>
                      <a:pPr algn="l"/>
                      <a:endParaRPr kumimoji="1" lang="en-US" altLang="ja-JP" sz="600" b="1" dirty="0" smtClean="0">
                        <a:solidFill>
                          <a:srgbClr val="2E75B6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>
                          <a:solidFill>
                            <a:schemeClr val="bg1"/>
                          </a:solidFill>
                        </a:rPr>
                        <a:t>観　察</a:t>
                      </a:r>
                      <a:endParaRPr kumimoji="1" lang="en-US" altLang="ja-JP" sz="28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kumimoji="1" lang="en-US" altLang="ja-JP" sz="28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</a:rPr>
                        <a:t>呼吸困難の程度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</a:rPr>
                        <a:t>呼吸数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</a:rPr>
                        <a:t>悪心・嘔吐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</a:rPr>
                        <a:t>過鎮静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</a:rPr>
                        <a:t>せん妄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</a:rPr>
                        <a:t>レスキュー回数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</a:endParaRPr>
                    </a:p>
                    <a:p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4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STEP 2</a:t>
                      </a:r>
                      <a:r>
                        <a:rPr kumimoji="1" lang="ja-JP" altLang="en-US" sz="14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軽度～中等度呼吸困難に対するオピオイド</a:t>
                      </a:r>
                      <a:endParaRPr kumimoji="1" lang="en-US" altLang="ja-JP" sz="14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354935"/>
                  </a:ext>
                </a:extLst>
              </a:tr>
              <a:tr h="273600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6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モルヒネ速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放剤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2.5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5mg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1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3~4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 ※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レスキューは、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2.5~5mg/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 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時間以上あけて使用可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6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リン酸コデイン 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20mg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※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レスキューは、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20mg/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 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時間以上あけて使用可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6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モルヒネ徐放剤 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10mg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 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※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レスキューは、速放剤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5mg/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 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時間以上あけて使用可</a:t>
                      </a:r>
                      <a:endParaRPr kumimoji="1" lang="en-US" altLang="ja-JP" sz="1200" b="1" baseline="0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600" b="1" baseline="0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腎機能障害（</a:t>
                      </a:r>
                      <a:r>
                        <a:rPr kumimoji="1" lang="en-US" altLang="ja-JP" sz="1200" b="1" baseline="0" dirty="0" err="1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eGFR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&lt;30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）や高齢者などでは投与量を半量にする</a:t>
                      </a:r>
                      <a:endParaRPr kumimoji="1" lang="en-US" altLang="ja-JP" sz="1200" b="1" baseline="0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4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オキシコドン徐放剤 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5mg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 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※※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レスキューは、速放剤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2.5mg/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 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時間以上あけて使用可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6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※※ 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腎機能障害でモルヒネが使用できない時に選択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6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増量する場合は、投与中のオピオイドを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20~50%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増量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6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呼吸数低下、過鎮静などが出現すればそれ以上増量しない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6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4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STEP 3</a:t>
                      </a:r>
                      <a:r>
                        <a:rPr kumimoji="1" lang="ja-JP" altLang="en-US" sz="14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中等度～重度呼吸困難に対するオピオイド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0128728"/>
                  </a:ext>
                </a:extLst>
              </a:tr>
              <a:tr h="1296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モルヒネ持続皮下注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静注 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0.5mg/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 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※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ja-JP" sz="6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腎機能障害（</a:t>
                      </a:r>
                      <a:r>
                        <a:rPr kumimoji="1" lang="en-US" altLang="ja-JP" sz="1200" b="1" dirty="0" err="1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eGFR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&lt;30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）や高齢者などでは投与量を半量にする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ja-JP" sz="6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オキシコドン持続皮下注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静注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0.5mg/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 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※※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600" b="1" baseline="0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※※ 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腎機能障害でモルヒネが使用できない時に選択</a:t>
                      </a:r>
                    </a:p>
                    <a:p>
                      <a:endParaRPr kumimoji="1" lang="ja-JP" altLang="en-US" sz="6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レスキューは、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1~2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時間量早送り（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15~30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分以上あけて使用可）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ja-JP" altLang="en-US" sz="6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増量する場合は、呼吸数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回以上あれば、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2~3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時間以上あけて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投与量を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20~50%</a:t>
                      </a:r>
                      <a:r>
                        <a:rPr kumimoji="1" lang="ja-JP" altLang="en-US" sz="1200" b="1" dirty="0" err="1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ずつ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増量（急速な悪化の場合は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100%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増量も可）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6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呼吸数低下、過鎮静などが出現すればそれ以上増量しない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6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急激な呼吸困難悪化時はラピッドタイトレーション検討（別紙）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6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4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STEP 4</a:t>
                      </a:r>
                      <a:r>
                        <a:rPr kumimoji="1" lang="ja-JP" altLang="en-US" sz="14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苦痛緩和のための鎮静</a:t>
                      </a:r>
                      <a:endParaRPr kumimoji="1" lang="en-US" altLang="ja-JP" sz="14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01016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6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オピオイドを十分量まで増量しても苦痛が強い場合に検討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6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ミダゾラムなど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6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投与方法に関しては、可能なら緩和ケアの専門家に相談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6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ストライプ矢印 5"/>
          <p:cNvSpPr/>
          <p:nvPr/>
        </p:nvSpPr>
        <p:spPr>
          <a:xfrm rot="5400000">
            <a:off x="4448958" y="1720441"/>
            <a:ext cx="432000" cy="468000"/>
          </a:xfrm>
          <a:prstGeom prst="stripedRightArrow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ストライプ矢印 6"/>
          <p:cNvSpPr/>
          <p:nvPr/>
        </p:nvSpPr>
        <p:spPr>
          <a:xfrm rot="5400000">
            <a:off x="4448958" y="5145775"/>
            <a:ext cx="432000" cy="468000"/>
          </a:xfrm>
          <a:prstGeom prst="stripedRightArrow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ストライプ矢印 7"/>
          <p:cNvSpPr/>
          <p:nvPr/>
        </p:nvSpPr>
        <p:spPr>
          <a:xfrm rot="5400000">
            <a:off x="4448958" y="8065838"/>
            <a:ext cx="432000" cy="468000"/>
          </a:xfrm>
          <a:prstGeom prst="stripedRightArrow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6755" y="150473"/>
            <a:ext cx="6570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rgbClr val="2E75B6"/>
                </a:solidFill>
                <a:latin typeface="+mn-ea"/>
              </a:rPr>
              <a:t>挿管していない</a:t>
            </a:r>
            <a:r>
              <a:rPr kumimoji="1" lang="en-US" altLang="ja-JP" b="1" dirty="0" smtClean="0">
                <a:solidFill>
                  <a:srgbClr val="2E75B6"/>
                </a:solidFill>
                <a:latin typeface="+mn-ea"/>
              </a:rPr>
              <a:t>COVID-19</a:t>
            </a:r>
            <a:r>
              <a:rPr kumimoji="1" lang="ja-JP" altLang="en-US" b="1" dirty="0" smtClean="0">
                <a:solidFill>
                  <a:srgbClr val="2E75B6"/>
                </a:solidFill>
                <a:latin typeface="+mn-ea"/>
              </a:rPr>
              <a:t>患者の呼吸困難への対応</a:t>
            </a:r>
            <a:r>
              <a:rPr kumimoji="1" lang="en-US" altLang="ja-JP" b="1" dirty="0" smtClean="0">
                <a:solidFill>
                  <a:srgbClr val="2E75B6"/>
                </a:solidFill>
                <a:latin typeface="+mn-ea"/>
              </a:rPr>
              <a:t>(</a:t>
            </a:r>
            <a:r>
              <a:rPr kumimoji="1" lang="ja-JP" altLang="en-US" b="1" dirty="0" smtClean="0">
                <a:solidFill>
                  <a:srgbClr val="2E75B6"/>
                </a:solidFill>
                <a:latin typeface="+mn-ea"/>
              </a:rPr>
              <a:t>病院版）</a:t>
            </a:r>
            <a:endParaRPr kumimoji="1" lang="ja-JP" altLang="en-US" b="1" dirty="0">
              <a:solidFill>
                <a:srgbClr val="2E75B6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43443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886203"/>
              </p:ext>
            </p:extLst>
          </p:nvPr>
        </p:nvGraphicFramePr>
        <p:xfrm>
          <a:off x="89734" y="5261935"/>
          <a:ext cx="6696000" cy="4189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5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0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123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rgbClr val="2E75B6"/>
                          </a:solidFill>
                        </a:rPr>
                        <a:t>注射剤調整例</a:t>
                      </a:r>
                      <a:endParaRPr kumimoji="1" lang="ja-JP" altLang="en-US" sz="1800" b="1" dirty="0">
                        <a:solidFill>
                          <a:srgbClr val="2E75B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 smtClean="0">
                          <a:solidFill>
                            <a:srgbClr val="2E75B6"/>
                          </a:solidFill>
                        </a:rPr>
                        <a:t>開始量</a:t>
                      </a:r>
                      <a:endParaRPr kumimoji="1" lang="ja-JP" altLang="en-US" sz="1800" b="1" dirty="0">
                        <a:solidFill>
                          <a:srgbClr val="2E75B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4293">
                <a:tc>
                  <a:txBody>
                    <a:bodyPr/>
                    <a:lstStyle/>
                    <a:p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1%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塩酸モルヒネ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10mg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5A + 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生食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45mL (1mg/mL) 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計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50mL</a:t>
                      </a:r>
                    </a:p>
                    <a:p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持続静注</a:t>
                      </a:r>
                      <a:endParaRPr kumimoji="1" lang="ja-JP" altLang="en-US" sz="12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0.5mg/h = 0.5mL/h</a:t>
                      </a:r>
                      <a:endParaRPr kumimoji="1" lang="ja-JP" altLang="en-US" sz="12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4293">
                <a:tc>
                  <a:txBody>
                    <a:bodyPr/>
                    <a:lstStyle/>
                    <a:p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1%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塩酸モルヒネ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10mg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5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A + 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生食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5mL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5mg/mL) 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計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10mL</a:t>
                      </a:r>
                    </a:p>
                    <a:p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持続静注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皮下注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0.5mg/h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= 0.1mL/h</a:t>
                      </a:r>
                      <a:endParaRPr kumimoji="1" lang="ja-JP" altLang="en-US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ja-JP" altLang="en-US" sz="12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6198520"/>
                  </a:ext>
                </a:extLst>
              </a:tr>
              <a:tr h="794293"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オキシコドン注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10mg 5A + 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生食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45mL (1mg/mL) 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計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50mL</a:t>
                      </a:r>
                    </a:p>
                    <a:p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持続静注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0.5mg/h = 0.5mL/h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5435303"/>
                  </a:ext>
                </a:extLst>
              </a:tr>
              <a:tr h="794293"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オキシコドン注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10mg 5A + 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生食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5mL (5mg/mL) 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計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10mL</a:t>
                      </a:r>
                    </a:p>
                    <a:p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持続静注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皮下注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0.5mg/h = 0.1mL/h</a:t>
                      </a:r>
                      <a:endParaRPr kumimoji="1" lang="ja-JP" altLang="en-US" sz="12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70390" y="150473"/>
            <a:ext cx="6128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rgbClr val="2E75B6"/>
                </a:solidFill>
                <a:latin typeface="+mn-ea"/>
              </a:rPr>
              <a:t>参考</a:t>
            </a:r>
            <a:r>
              <a:rPr kumimoji="1" lang="ja-JP" altLang="en-US" b="1" dirty="0">
                <a:solidFill>
                  <a:srgbClr val="2E75B6"/>
                </a:solidFill>
                <a:latin typeface="+mn-ea"/>
              </a:rPr>
              <a:t>資料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352721"/>
              </p:ext>
            </p:extLst>
          </p:nvPr>
        </p:nvGraphicFramePr>
        <p:xfrm>
          <a:off x="89734" y="796118"/>
          <a:ext cx="6696000" cy="4023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9169">
                  <a:extLst>
                    <a:ext uri="{9D8B030D-6E8A-4147-A177-3AD203B41FA5}">
                      <a16:colId xmlns:a16="http://schemas.microsoft.com/office/drawing/2014/main" val="3986337107"/>
                    </a:ext>
                  </a:extLst>
                </a:gridCol>
                <a:gridCol w="5766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12332"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1800" dirty="0" smtClean="0">
                          <a:solidFill>
                            <a:srgbClr val="2E75B6"/>
                          </a:solidFill>
                        </a:rPr>
                        <a:t>急激な呼吸困難悪化時</a:t>
                      </a:r>
                      <a:endParaRPr lang="en-US" altLang="ja-JP" sz="1800" dirty="0" smtClean="0">
                        <a:solidFill>
                          <a:srgbClr val="2E75B6"/>
                        </a:solidFill>
                      </a:endParaRPr>
                    </a:p>
                    <a:p>
                      <a:pPr algn="ctr"/>
                      <a:r>
                        <a:rPr lang="ja-JP" altLang="en-US" sz="1800" dirty="0" smtClean="0">
                          <a:solidFill>
                            <a:srgbClr val="2E75B6"/>
                          </a:solidFill>
                        </a:rPr>
                        <a:t>オピオイドラピッドタイトレーション</a:t>
                      </a:r>
                      <a:endParaRPr lang="ja-JP" altLang="en-US" sz="1800" dirty="0">
                        <a:solidFill>
                          <a:srgbClr val="2E75B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b="1" dirty="0">
                        <a:solidFill>
                          <a:srgbClr val="2E75B6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800" b="1" baseline="0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800" b="1" baseline="0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1~2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時間以上あけて以下の量のオピオイドをボーラス投与</a:t>
                      </a:r>
                      <a:endParaRPr kumimoji="1" lang="en-US" altLang="ja-JP" sz="1200" b="1" baseline="0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800" b="1" baseline="0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1%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塩酸モルヒネ注 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1~2mg 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皮下注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静注</a:t>
                      </a:r>
                      <a:endParaRPr kumimoji="1" lang="en-US" altLang="ja-JP" sz="1200" b="1" baseline="0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800" b="1" baseline="0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オキシコドン注 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1~2mg 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皮下注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静注</a:t>
                      </a:r>
                      <a:endParaRPr kumimoji="1" lang="en-US" altLang="ja-JP" sz="1200" b="1" baseline="0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800" b="1" baseline="0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最初の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8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時間で使用した量の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倍を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日投与量として持続投与量を計算する</a:t>
                      </a:r>
                      <a:endParaRPr kumimoji="1" lang="ja-JP" altLang="en-US" sz="12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3199968"/>
                  </a:ext>
                </a:extLst>
              </a:tr>
              <a:tr h="756000"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8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タイトレーション例：</a:t>
                      </a:r>
                      <a:endParaRPr kumimoji="1" lang="en-US" altLang="ja-JP" sz="12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800" b="1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モルヒネ注</a:t>
                      </a:r>
                      <a:r>
                        <a:rPr kumimoji="1" lang="en-US" altLang="ja-JP" sz="1200" b="1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1mg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⇒ 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時間後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2mg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追加 ⇒ 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時間後 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2mg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追加 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= 1+2+2 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＝ 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5mg/8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時間</a:t>
                      </a:r>
                      <a:endParaRPr kumimoji="1" lang="en-US" altLang="ja-JP" sz="1200" b="1" baseline="0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800" b="1" baseline="0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5mg/8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時間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×3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倍 ＝ 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15mg/24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時間 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= 0.6mg/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時で持続皮下注</a:t>
                      </a:r>
                      <a:r>
                        <a:rPr kumimoji="1" lang="en-US" altLang="ja-JP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1200" b="1" baseline="0" dirty="0" smtClean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静脈注開始</a:t>
                      </a:r>
                      <a:endParaRPr kumimoji="1" lang="en-US" altLang="ja-JP" sz="1200" b="1" baseline="0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800" b="1" baseline="0" dirty="0" smtClean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ja-JP" altLang="en-US" sz="12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483674"/>
                  </a:ext>
                </a:extLst>
              </a:tr>
            </a:tbl>
          </a:graphicData>
        </a:graphic>
      </p:graphicFrame>
      <p:sp>
        <p:nvSpPr>
          <p:cNvPr id="6" name="ストライプ矢印 5"/>
          <p:cNvSpPr/>
          <p:nvPr/>
        </p:nvSpPr>
        <p:spPr>
          <a:xfrm rot="5400000">
            <a:off x="15838" y="1892668"/>
            <a:ext cx="1080000" cy="900000"/>
          </a:xfrm>
          <a:prstGeom prst="stripedRightArrow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latin typeface="+mn-ea"/>
              </a:rPr>
              <a:t>8 </a:t>
            </a:r>
            <a:r>
              <a:rPr kumimoji="1" lang="ja-JP" altLang="en-US" sz="1200" b="1" dirty="0" smtClean="0">
                <a:latin typeface="+mn-ea"/>
              </a:rPr>
              <a:t>時 間</a:t>
            </a:r>
            <a:endParaRPr kumimoji="1" lang="ja-JP" altLang="en-US" sz="1200" b="1" dirty="0">
              <a:latin typeface="+mn-ea"/>
            </a:endParaRPr>
          </a:p>
        </p:txBody>
      </p:sp>
      <p:sp>
        <p:nvSpPr>
          <p:cNvPr id="7" name="ストライプ矢印 6"/>
          <p:cNvSpPr/>
          <p:nvPr/>
        </p:nvSpPr>
        <p:spPr>
          <a:xfrm rot="5400000">
            <a:off x="177838" y="2841182"/>
            <a:ext cx="756000" cy="900000"/>
          </a:xfrm>
          <a:prstGeom prst="stripedRightArrow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83220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2692</TotalTime>
  <Words>654</Words>
  <Application>Microsoft Office PowerPoint</Application>
  <PresentationFormat>A4 210 x 297 mm</PresentationFormat>
  <Paragraphs>123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松田　能宣／Matsuda,Yoshinobu</dc:creator>
  <cp:lastModifiedBy>松田　能宣／Matsuda,Yoshinobu</cp:lastModifiedBy>
  <cp:revision>109</cp:revision>
  <dcterms:created xsi:type="dcterms:W3CDTF">2020-04-18T03:05:28Z</dcterms:created>
  <dcterms:modified xsi:type="dcterms:W3CDTF">2020-05-01T11:09:57Z</dcterms:modified>
</cp:coreProperties>
</file>