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6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05" autoAdjust="0"/>
  </p:normalViewPr>
  <p:slideViewPr>
    <p:cSldViewPr snapToGrid="0" showGuides="1">
      <p:cViewPr varScale="1">
        <p:scale>
          <a:sx n="74" d="100"/>
          <a:sy n="74" d="100"/>
        </p:scale>
        <p:origin x="3198" y="66"/>
      </p:cViewPr>
      <p:guideLst>
        <p:guide orient="horz" pos="2326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67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56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79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6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01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1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1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7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4DE35-8923-451C-A026-25AEACD010AC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73478"/>
              </p:ext>
            </p:extLst>
          </p:nvPr>
        </p:nvGraphicFramePr>
        <p:xfrm>
          <a:off x="86103" y="684205"/>
          <a:ext cx="6688848" cy="907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54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1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酸素投与・その他の対応</a:t>
                      </a:r>
                      <a:endParaRPr kumimoji="1" lang="ja-JP" altLang="en-US" sz="1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3231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酸素投与（すぐにできない場合は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</a:rPr>
                        <a:t>STEP 2/3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も準備）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体位の工夫（座位・半座位）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不安・抑うつへの対応（腹式呼吸・抗不安薬・抗うつ薬など）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500" b="1" dirty="0" smtClean="0">
                        <a:solidFill>
                          <a:srgbClr val="2E75B6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</a:rPr>
                        <a:t>観　察</a:t>
                      </a:r>
                      <a:endParaRPr kumimoji="1" lang="en-US" altLang="ja-JP" sz="2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en-US" altLang="ja-JP" sz="2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呼吸困難の程度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呼吸数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悪心・嘔吐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過鎮静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せん妄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レスキュー回数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  <a:p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2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オピオイド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経口投与（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内服できる患者）</a:t>
                      </a:r>
                      <a:endParaRPr kumimoji="1" lang="en-US" altLang="ja-JP" sz="14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54935"/>
                  </a:ext>
                </a:extLst>
              </a:tr>
              <a:tr h="20158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モルヒネ速放剤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 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3~4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2.5~5mg/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モルヒネ徐放剤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 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レスキューは、速放剤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baseline="0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&lt;30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（モルヒネ徐放剤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日の場合はモルヒネ速放剤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日に変更）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オキシコドン徐放剤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レスキューは、速放剤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腎機能障害でモルヒネが使用できない時に選択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増量する場合は、投与中のオピオイドを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3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オピオイド非経口投与（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内服できない患者）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28728"/>
                  </a:ext>
                </a:extLst>
              </a:tr>
              <a:tr h="2592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モルヒネ坐剤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 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モルヒネ持続皮下注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 </a:t>
                      </a: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&lt;30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オキシコドン持続皮下注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 </a:t>
                      </a: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</a:t>
                      </a: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5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1" baseline="3000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腎機能障害でモルヒネが使用できない時に選択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1~2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時間量早送り（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15~30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分以上あけて使用可）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増量する場合は、呼吸数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回以上あれば、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2~3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投与量を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ずつ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増量（急速な悪化の場合は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増量も可）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5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4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苦痛緩和のための鎮静</a:t>
                      </a:r>
                      <a:endParaRPr kumimoji="1" lang="en-US" altLang="ja-JP" sz="14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010164"/>
                  </a:ext>
                </a:extLst>
              </a:tr>
              <a:tr h="126894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オピオイドを十分量まで増量しても苦痛が強い場合に検討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ミダゾラム、ブロマゼパム坐剤、ジアゼパム坐剤、フェノバルビタール坐剤など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重度呼吸困難に対してオピオイド増量がすぐにできない時は、上記坐剤による間欠的鎮静も検討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投与方法に関しては、可能なら地域の緩和ケア専門家に相談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5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ストライプ矢印 5"/>
          <p:cNvSpPr/>
          <p:nvPr/>
        </p:nvSpPr>
        <p:spPr>
          <a:xfrm rot="5400000">
            <a:off x="4448958" y="1668388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トライプ矢印 6"/>
          <p:cNvSpPr/>
          <p:nvPr/>
        </p:nvSpPr>
        <p:spPr>
          <a:xfrm rot="5400000">
            <a:off x="4448958" y="4730014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トライプ矢印 7"/>
          <p:cNvSpPr/>
          <p:nvPr/>
        </p:nvSpPr>
        <p:spPr>
          <a:xfrm rot="5400000">
            <a:off x="4448958" y="7681590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755" y="150473"/>
            <a:ext cx="657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挿管していない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COVID-19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患者の呼吸困難への対応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(</a:t>
            </a:r>
            <a:r>
              <a:rPr kumimoji="1" lang="ja-JP" altLang="en-US" b="1" dirty="0">
                <a:solidFill>
                  <a:srgbClr val="2E75B6"/>
                </a:solidFill>
                <a:latin typeface="+mn-ea"/>
              </a:rPr>
              <a:t>在宅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版）</a:t>
            </a:r>
            <a:endParaRPr kumimoji="1" lang="ja-JP" altLang="en-US" b="1" dirty="0">
              <a:solidFill>
                <a:srgbClr val="2E75B6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344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535506"/>
              </p:ext>
            </p:extLst>
          </p:nvPr>
        </p:nvGraphicFramePr>
        <p:xfrm>
          <a:off x="89734" y="740735"/>
          <a:ext cx="6696000" cy="418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2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2E75B6"/>
                          </a:solidFill>
                        </a:rPr>
                        <a:t>注射剤調整例</a:t>
                      </a:r>
                      <a:endParaRPr kumimoji="1" lang="ja-JP" altLang="en-US" sz="1800" b="1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2E75B6"/>
                          </a:solidFill>
                        </a:rPr>
                        <a:t>開始量</a:t>
                      </a:r>
                      <a:endParaRPr kumimoji="1" lang="ja-JP" altLang="en-US" sz="1800" b="1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塩酸モルヒネ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50mg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1A +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45mL (1mg/mL)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50mL</a:t>
                      </a:r>
                    </a:p>
                    <a:p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0.5mL/h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塩酸モルヒネ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50mg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1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A 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5mL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= 0.1mL/h</a:t>
                      </a:r>
                      <a:endParaRPr kumimoji="1" lang="ja-JP" altLang="en-US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198520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50mg 1A 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45mL (1mg/mL)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0.5mL/h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435303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オキシコドン注</a:t>
                      </a:r>
                      <a:r>
                        <a:rPr kumimoji="1" lang="en-US" altLang="ja-JP" sz="1200" b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50mg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1200" b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A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5mL (5mg/mL)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0.1mL/h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0390" y="150473"/>
            <a:ext cx="61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参考</a:t>
            </a:r>
            <a:r>
              <a:rPr kumimoji="1" lang="ja-JP" altLang="en-US" b="1" dirty="0">
                <a:solidFill>
                  <a:srgbClr val="2E75B6"/>
                </a:solidFill>
                <a:latin typeface="+mn-ea"/>
              </a:rPr>
              <a:t>資料</a:t>
            </a:r>
          </a:p>
        </p:txBody>
      </p:sp>
    </p:spTree>
    <p:extLst>
      <p:ext uri="{BB962C8B-B14F-4D97-AF65-F5344CB8AC3E}">
        <p14:creationId xmlns:p14="http://schemas.microsoft.com/office/powerpoint/2010/main" val="278322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</TotalTime>
  <Words>535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　能宣／Matsuda,Yoshinobu</dc:creator>
  <cp:lastModifiedBy>松田　能宣／Matsuda,Yoshinobu</cp:lastModifiedBy>
  <cp:revision>126</cp:revision>
  <dcterms:created xsi:type="dcterms:W3CDTF">2020-04-18T03:05:28Z</dcterms:created>
  <dcterms:modified xsi:type="dcterms:W3CDTF">2020-05-11T11:04:00Z</dcterms:modified>
</cp:coreProperties>
</file>