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6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69" d="100"/>
          <a:sy n="69" d="100"/>
        </p:scale>
        <p:origin x="2364" y="84"/>
      </p:cViewPr>
      <p:guideLst>
        <p:guide orient="horz" pos="2326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7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56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79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1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1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DE35-8923-451C-A026-25AEACD010A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76260"/>
              </p:ext>
            </p:extLst>
          </p:nvPr>
        </p:nvGraphicFramePr>
        <p:xfrm>
          <a:off x="86103" y="684203"/>
          <a:ext cx="6688848" cy="73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1</a:t>
                      </a:r>
                      <a:r>
                        <a:rPr kumimoji="1" lang="ja-JP" altLang="en-US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非麻薬性鎮咳薬</a:t>
                      </a:r>
                      <a:endParaRPr kumimoji="1" lang="en-US" altLang="ja-JP" sz="1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bg1"/>
                          </a:solidFill>
                        </a:rPr>
                        <a:t>観　察</a:t>
                      </a:r>
                      <a:endParaRPr kumimoji="1" lang="en-US" altLang="ja-JP" sz="2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en-US" altLang="ja-JP" sz="28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咳嗽の程度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呼吸数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悪心・嘔吐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過鎮静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せん妄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レスキュー回数</a:t>
                      </a:r>
                    </a:p>
                    <a:p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5684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デキストロメトルファン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15~30mg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1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など</a:t>
                      </a:r>
                      <a:endParaRPr kumimoji="1" lang="en-US" altLang="ja-JP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62558"/>
                  </a:ext>
                </a:extLst>
              </a:tr>
              <a:tr h="4250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2</a:t>
                      </a:r>
                      <a:r>
                        <a:rPr kumimoji="1" lang="ja-JP" altLang="en-US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コデイン</a:t>
                      </a:r>
                      <a:endParaRPr kumimoji="1" lang="en-US" altLang="ja-JP" sz="1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54935"/>
                  </a:ext>
                </a:extLst>
              </a:tr>
              <a:tr h="4250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リン酸コデイン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20mg 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20mg/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eGFR&lt;30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377439"/>
                  </a:ext>
                </a:extLst>
              </a:tr>
              <a:tr h="4250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3</a:t>
                      </a:r>
                      <a:r>
                        <a:rPr kumimoji="1" lang="ja-JP" altLang="en-US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モルヒネ経口剤</a:t>
                      </a:r>
                      <a:endParaRPr kumimoji="1" lang="en-US" altLang="ja-JP" sz="1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13107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モルヒネ速放剤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1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3~4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 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2.5~5mg/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モルヒネ徐放剤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レスキューは、速放剤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baseline="0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baseline="0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eGFR&lt;30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  <a:endParaRPr kumimoji="1" lang="en-US" altLang="ja-JP" sz="1200" b="1" baseline="0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増量する場合は、投与中のオピオイドを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</a:t>
                      </a:r>
                      <a:endParaRPr kumimoji="1" lang="en-US" altLang="ja-JP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  <a:endParaRPr kumimoji="1" lang="en-US" altLang="ja-JP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4</a:t>
                      </a:r>
                      <a:r>
                        <a:rPr kumimoji="1" lang="ja-JP" altLang="en-US" sz="14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モルヒネ注射剤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287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モルヒネ持続皮下注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0.25mg/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eGFR&lt;30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レスキューは、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時間量早送り（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分以上あけて使用可）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増量する場合は、呼吸数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回以上あれば、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2~3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時間以上あけて投与量を 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ずつ増量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重症の咳嗽である場合は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2</a:t>
                      </a:r>
                      <a:r>
                        <a:rPr kumimoji="1" lang="ja-JP" altLang="en-US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もしくは</a:t>
                      </a:r>
                      <a:r>
                        <a:rPr kumimoji="1" lang="en-US" altLang="ja-JP" sz="1200" b="1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</a:t>
                      </a:r>
                      <a:r>
                        <a:rPr kumimoji="1" lang="en-US" altLang="ja-JP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3</a:t>
                      </a:r>
                      <a:r>
                        <a:rPr kumimoji="1" lang="ja-JP" altLang="en-US" sz="1200" b="1" baseline="0" dirty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から開始してもよい</a:t>
                      </a:r>
                      <a:endParaRPr kumimoji="1" lang="en-US" altLang="ja-JP" sz="1200" b="1" baseline="0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6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904420"/>
                  </a:ext>
                </a:extLst>
              </a:tr>
            </a:tbl>
          </a:graphicData>
        </a:graphic>
      </p:graphicFrame>
      <p:sp>
        <p:nvSpPr>
          <p:cNvPr id="6" name="ストライプ矢印 5"/>
          <p:cNvSpPr/>
          <p:nvPr/>
        </p:nvSpPr>
        <p:spPr>
          <a:xfrm rot="5400000">
            <a:off x="4448958" y="1402941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トライプ矢印 6"/>
          <p:cNvSpPr/>
          <p:nvPr/>
        </p:nvSpPr>
        <p:spPr>
          <a:xfrm rot="5400000">
            <a:off x="4448958" y="2732775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トライプ矢印 7"/>
          <p:cNvSpPr/>
          <p:nvPr/>
        </p:nvSpPr>
        <p:spPr>
          <a:xfrm rot="5400000">
            <a:off x="4448958" y="5233738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755" y="150473"/>
            <a:ext cx="657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2E75B6"/>
                </a:solidFill>
                <a:latin typeface="+mn-ea"/>
              </a:rPr>
              <a:t>COVID-19</a:t>
            </a:r>
            <a:r>
              <a:rPr kumimoji="1" lang="ja-JP" altLang="en-US" b="1" dirty="0">
                <a:solidFill>
                  <a:srgbClr val="2E75B6"/>
                </a:solidFill>
                <a:latin typeface="+mn-ea"/>
              </a:rPr>
              <a:t>患者の咳嗽へ</a:t>
            </a:r>
            <a:r>
              <a:rPr kumimoji="1" lang="ja-JP" altLang="en-US" b="1">
                <a:solidFill>
                  <a:srgbClr val="2E75B6"/>
                </a:solidFill>
                <a:latin typeface="+mn-ea"/>
              </a:rPr>
              <a:t>の対応</a:t>
            </a:r>
            <a:endParaRPr kumimoji="1" lang="ja-JP" altLang="en-US" b="1" dirty="0">
              <a:solidFill>
                <a:srgbClr val="2E75B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344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2765</TotalTime>
  <Words>278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　能宣／Matsuda,Yoshinobu</dc:creator>
  <cp:lastModifiedBy>本体事務局 日本緩和医療学会</cp:lastModifiedBy>
  <cp:revision>120</cp:revision>
  <dcterms:created xsi:type="dcterms:W3CDTF">2020-04-18T03:05:28Z</dcterms:created>
  <dcterms:modified xsi:type="dcterms:W3CDTF">2025-03-05T07:45:04Z</dcterms:modified>
</cp:coreProperties>
</file>