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6" userDrawn="1">
          <p15:clr>
            <a:srgbClr val="A4A3A4"/>
          </p15:clr>
        </p15:guide>
        <p15:guide id="2" pos="218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howGuides="1">
      <p:cViewPr varScale="1">
        <p:scale>
          <a:sx n="69" d="100"/>
          <a:sy n="69" d="100"/>
        </p:scale>
        <p:origin x="2364" y="84"/>
      </p:cViewPr>
      <p:guideLst>
        <p:guide orient="horz" pos="2326"/>
        <p:guide pos="21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4DE35-8923-451C-A026-25AEACD010AC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5300-F75B-4901-BCD8-0A02D0B43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678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4DE35-8923-451C-A026-25AEACD010AC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5300-F75B-4901-BCD8-0A02D0B43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1566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4DE35-8923-451C-A026-25AEACD010AC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5300-F75B-4901-BCD8-0A02D0B43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5792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4DE35-8923-451C-A026-25AEACD010AC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5300-F75B-4901-BCD8-0A02D0B43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1866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4DE35-8923-451C-A026-25AEACD010AC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5300-F75B-4901-BCD8-0A02D0B43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018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4DE35-8923-451C-A026-25AEACD010AC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5300-F75B-4901-BCD8-0A02D0B43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129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4DE35-8923-451C-A026-25AEACD010AC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5300-F75B-4901-BCD8-0A02D0B43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615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4DE35-8923-451C-A026-25AEACD010AC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5300-F75B-4901-BCD8-0A02D0B43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5014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4DE35-8923-451C-A026-25AEACD010AC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5300-F75B-4901-BCD8-0A02D0B43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9734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4DE35-8923-451C-A026-25AEACD010AC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5300-F75B-4901-BCD8-0A02D0B43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17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4DE35-8923-451C-A026-25AEACD010AC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C5300-F75B-4901-BCD8-0A02D0B43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0471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4DE35-8923-451C-A026-25AEACD010AC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C5300-F75B-4901-BCD8-0A02D0B430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114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876260"/>
              </p:ext>
            </p:extLst>
          </p:nvPr>
        </p:nvGraphicFramePr>
        <p:xfrm>
          <a:off x="86103" y="684203"/>
          <a:ext cx="6688848" cy="733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0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5040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4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STEP 1</a:t>
                      </a:r>
                      <a:r>
                        <a:rPr kumimoji="1" lang="ja-JP" altLang="en-US" sz="14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　非麻薬性鎮咳薬</a:t>
                      </a:r>
                      <a:endParaRPr kumimoji="1" lang="en-US" altLang="ja-JP" sz="14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>
                          <a:solidFill>
                            <a:schemeClr val="bg1"/>
                          </a:solidFill>
                        </a:rPr>
                        <a:t>観　察</a:t>
                      </a:r>
                      <a:endParaRPr kumimoji="1" lang="en-US" altLang="ja-JP" sz="28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endParaRPr kumimoji="1" lang="en-US" altLang="ja-JP" sz="2800" b="1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 algn="l">
                        <a:lnSpc>
                          <a:spcPct val="2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</a:rPr>
                        <a:t>咳嗽の程度</a:t>
                      </a:r>
                      <a:endParaRPr kumimoji="1" lang="en-US" altLang="ja-JP" sz="1400" b="1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 algn="l">
                        <a:lnSpc>
                          <a:spcPct val="2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</a:rPr>
                        <a:t>呼吸数</a:t>
                      </a:r>
                      <a:endParaRPr kumimoji="1" lang="en-US" altLang="ja-JP" sz="1400" b="1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 algn="l">
                        <a:lnSpc>
                          <a:spcPct val="2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</a:rPr>
                        <a:t>悪心・嘔吐</a:t>
                      </a:r>
                      <a:endParaRPr kumimoji="1" lang="en-US" altLang="ja-JP" sz="1400" b="1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 algn="l">
                        <a:lnSpc>
                          <a:spcPct val="2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</a:rPr>
                        <a:t>過鎮静</a:t>
                      </a:r>
                      <a:endParaRPr kumimoji="1" lang="en-US" altLang="ja-JP" sz="1400" b="1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 algn="l">
                        <a:lnSpc>
                          <a:spcPct val="2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</a:rPr>
                        <a:t>せん妄</a:t>
                      </a:r>
                      <a:endParaRPr kumimoji="1" lang="en-US" altLang="ja-JP" sz="1400" b="1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 algn="l">
                        <a:lnSpc>
                          <a:spcPct val="2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400" b="1" dirty="0">
                          <a:solidFill>
                            <a:schemeClr val="bg1"/>
                          </a:solidFill>
                        </a:rPr>
                        <a:t>レスキュー回数</a:t>
                      </a:r>
                    </a:p>
                    <a:p>
                      <a:endParaRPr kumimoji="1" lang="en-US" altLang="ja-JP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5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6568498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kumimoji="1" lang="en-US" altLang="ja-JP" sz="6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デキストロメトルファン </a:t>
                      </a:r>
                      <a:r>
                        <a:rPr kumimoji="1" lang="en-US" altLang="ja-JP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回</a:t>
                      </a:r>
                      <a:r>
                        <a:rPr kumimoji="1" lang="en-US" altLang="ja-JP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15~30mg</a:t>
                      </a:r>
                      <a:r>
                        <a:rPr kumimoji="1" lang="en-US" altLang="ja-JP" sz="1200" b="1" baseline="0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 1</a:t>
                      </a:r>
                      <a:r>
                        <a:rPr kumimoji="1" lang="ja-JP" altLang="en-US" sz="1200" b="1" baseline="0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日</a:t>
                      </a:r>
                      <a:r>
                        <a:rPr kumimoji="1" lang="en-US" altLang="ja-JP" sz="1200" b="1" baseline="0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1" baseline="0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回</a:t>
                      </a:r>
                      <a:r>
                        <a:rPr kumimoji="1" lang="en-US" altLang="ja-JP" sz="1200" b="1" baseline="0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ja-JP" altLang="en-US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など</a:t>
                      </a:r>
                      <a:endParaRPr kumimoji="1" lang="en-US" altLang="ja-JP" sz="12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en-US" altLang="ja-JP" sz="6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3762558"/>
                  </a:ext>
                </a:extLst>
              </a:tr>
              <a:tr h="425040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4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STEP 2</a:t>
                      </a:r>
                      <a:r>
                        <a:rPr kumimoji="1" lang="ja-JP" altLang="en-US" sz="14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　コデイン</a:t>
                      </a:r>
                      <a:endParaRPr kumimoji="1" lang="en-US" altLang="ja-JP" sz="14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7354935"/>
                  </a:ext>
                </a:extLst>
              </a:tr>
              <a:tr h="425040"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endParaRPr kumimoji="1" lang="en-US" altLang="ja-JP" sz="6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リン酸コデイン </a:t>
                      </a:r>
                      <a:r>
                        <a:rPr kumimoji="1" lang="en-US" altLang="ja-JP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回</a:t>
                      </a:r>
                      <a:r>
                        <a:rPr kumimoji="1" lang="en-US" altLang="ja-JP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20mg 1</a:t>
                      </a:r>
                      <a:r>
                        <a:rPr kumimoji="1" lang="ja-JP" altLang="en-US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日</a:t>
                      </a:r>
                      <a:r>
                        <a:rPr kumimoji="1" lang="en-US" altLang="ja-JP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4</a:t>
                      </a:r>
                      <a:r>
                        <a:rPr kumimoji="1" lang="ja-JP" altLang="en-US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回 </a:t>
                      </a:r>
                      <a:r>
                        <a:rPr kumimoji="1" lang="en-US" altLang="ja-JP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※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　レスキューは、</a:t>
                      </a:r>
                      <a:r>
                        <a:rPr kumimoji="1" lang="en-US" altLang="ja-JP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20mg/</a:t>
                      </a:r>
                      <a:r>
                        <a:rPr kumimoji="1" lang="ja-JP" altLang="en-US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回 </a:t>
                      </a:r>
                      <a:r>
                        <a:rPr kumimoji="1" lang="en-US" altLang="ja-JP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時間以上あけて使用可</a:t>
                      </a:r>
                      <a:endParaRPr kumimoji="1" lang="en-US" altLang="ja-JP" sz="12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kumimoji="1" lang="en-US" altLang="ja-JP" sz="6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※ </a:t>
                      </a:r>
                      <a:r>
                        <a:rPr kumimoji="1" lang="ja-JP" altLang="en-US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腎機能障害（</a:t>
                      </a:r>
                      <a:r>
                        <a:rPr kumimoji="1" lang="en-US" altLang="ja-JP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eGFR&lt;30</a:t>
                      </a:r>
                      <a:r>
                        <a:rPr kumimoji="1" lang="ja-JP" altLang="en-US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）や高齢者などでは投与量を半量にする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kumimoji="1" lang="en-US" altLang="ja-JP" sz="6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0377439"/>
                  </a:ext>
                </a:extLst>
              </a:tr>
              <a:tr h="425040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4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STEP 3</a:t>
                      </a:r>
                      <a:r>
                        <a:rPr kumimoji="1" lang="ja-JP" altLang="en-US" sz="14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　モルヒネ経口剤</a:t>
                      </a:r>
                      <a:endParaRPr kumimoji="1" lang="en-US" altLang="ja-JP" sz="14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013107"/>
                  </a:ext>
                </a:extLst>
              </a:tr>
              <a:tr h="205200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6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モルヒネ速放剤</a:t>
                      </a:r>
                      <a:r>
                        <a:rPr kumimoji="1" lang="en-US" altLang="ja-JP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回</a:t>
                      </a:r>
                      <a:r>
                        <a:rPr kumimoji="1" lang="en-US" altLang="ja-JP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2.5</a:t>
                      </a:r>
                      <a:r>
                        <a:rPr kumimoji="1" lang="ja-JP" altLang="en-US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5mg</a:t>
                      </a:r>
                      <a:r>
                        <a:rPr kumimoji="1" lang="en-US" altLang="ja-JP" sz="1200" b="1" baseline="0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 1</a:t>
                      </a:r>
                      <a:r>
                        <a:rPr kumimoji="1" lang="ja-JP" altLang="en-US" sz="1200" b="1" baseline="0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日</a:t>
                      </a:r>
                      <a:r>
                        <a:rPr kumimoji="1" lang="en-US" altLang="ja-JP" sz="1200" b="1" baseline="0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3~4</a:t>
                      </a:r>
                      <a:r>
                        <a:rPr kumimoji="1" lang="ja-JP" altLang="en-US" sz="1200" b="1" baseline="0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回</a:t>
                      </a:r>
                      <a:r>
                        <a:rPr kumimoji="1" lang="en-US" altLang="ja-JP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  ※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　レスキューは、</a:t>
                      </a:r>
                      <a:r>
                        <a:rPr kumimoji="1" lang="en-US" altLang="ja-JP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2.5~5mg/</a:t>
                      </a:r>
                      <a:r>
                        <a:rPr kumimoji="1" lang="ja-JP" altLang="en-US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回 </a:t>
                      </a:r>
                      <a:r>
                        <a:rPr kumimoji="1" lang="en-US" altLang="ja-JP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時間以上あけて使用可</a:t>
                      </a:r>
                      <a:endParaRPr kumimoji="1" lang="en-US" altLang="ja-JP" sz="12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6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6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モルヒネ徐放剤 </a:t>
                      </a:r>
                      <a:r>
                        <a:rPr kumimoji="1" lang="en-US" altLang="ja-JP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回</a:t>
                      </a:r>
                      <a:r>
                        <a:rPr kumimoji="1" lang="en-US" altLang="ja-JP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10mg</a:t>
                      </a:r>
                      <a:r>
                        <a:rPr kumimoji="1" lang="ja-JP" altLang="en-US" sz="1200" b="1" baseline="0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 </a:t>
                      </a:r>
                      <a:r>
                        <a:rPr kumimoji="1" lang="en-US" altLang="ja-JP" sz="1200" b="1" baseline="0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1" baseline="0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日</a:t>
                      </a:r>
                      <a:r>
                        <a:rPr kumimoji="1" lang="en-US" altLang="ja-JP" sz="1200" b="1" baseline="0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200" b="1" baseline="0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回 </a:t>
                      </a:r>
                      <a:r>
                        <a:rPr kumimoji="1" lang="en-US" altLang="ja-JP" sz="1200" b="1" baseline="0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※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ja-JP" altLang="en-US" sz="1200" b="1" baseline="0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　レスキューは、速放剤</a:t>
                      </a:r>
                      <a:r>
                        <a:rPr kumimoji="1" lang="en-US" altLang="ja-JP" sz="1200" b="1" baseline="0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5mg/</a:t>
                      </a:r>
                      <a:r>
                        <a:rPr kumimoji="1" lang="ja-JP" altLang="en-US" sz="1200" b="1" baseline="0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回 </a:t>
                      </a:r>
                      <a:r>
                        <a:rPr kumimoji="1" lang="en-US" altLang="ja-JP" sz="1200" b="1" baseline="0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1" baseline="0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時間以上あけて使用可</a:t>
                      </a:r>
                      <a:endParaRPr kumimoji="1" lang="en-US" altLang="ja-JP" sz="1200" b="1" baseline="0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600" b="1" baseline="0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200" b="1" baseline="0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※ </a:t>
                      </a:r>
                      <a:r>
                        <a:rPr kumimoji="1" lang="ja-JP" altLang="en-US" sz="1200" b="1" baseline="0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腎機能障害（</a:t>
                      </a:r>
                      <a:r>
                        <a:rPr kumimoji="1" lang="en-US" altLang="ja-JP" sz="1200" b="1" baseline="0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eGFR&lt;30</a:t>
                      </a:r>
                      <a:r>
                        <a:rPr kumimoji="1" lang="ja-JP" altLang="en-US" sz="1200" b="1" baseline="0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）や高齢者などでは投与量を半量にする</a:t>
                      </a:r>
                      <a:endParaRPr kumimoji="1" lang="en-US" altLang="ja-JP" sz="1200" b="1" baseline="0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4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6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増量する場合は、投与中のオピオイドを</a:t>
                      </a:r>
                      <a:r>
                        <a:rPr kumimoji="1" lang="en-US" altLang="ja-JP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20~50%</a:t>
                      </a:r>
                      <a:r>
                        <a:rPr kumimoji="1" lang="ja-JP" altLang="en-US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増量</a:t>
                      </a:r>
                      <a:endParaRPr kumimoji="1" lang="en-US" altLang="ja-JP" sz="12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kumimoji="1" lang="en-US" altLang="ja-JP" sz="6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kumimoji="1" lang="ja-JP" altLang="en-US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呼吸数低下、過鎮静などが出現すればそれ以上増量しない</a:t>
                      </a:r>
                      <a:endParaRPr kumimoji="1" lang="en-US" altLang="ja-JP" sz="12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kumimoji="1" lang="en-US" altLang="ja-JP" sz="6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04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kumimoji="1" lang="en-US" altLang="ja-JP" sz="14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STEP 4</a:t>
                      </a:r>
                      <a:r>
                        <a:rPr kumimoji="1" lang="ja-JP" altLang="en-US" sz="14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　モルヒネ注射剤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pct20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012872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6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モルヒネ持続皮下注</a:t>
                      </a:r>
                      <a:r>
                        <a:rPr kumimoji="1" lang="en-US" altLang="ja-JP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ja-JP" altLang="en-US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静注 </a:t>
                      </a:r>
                      <a:r>
                        <a:rPr kumimoji="1" lang="en-US" altLang="ja-JP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0.25mg/</a:t>
                      </a:r>
                      <a:r>
                        <a:rPr kumimoji="1" lang="ja-JP" altLang="en-US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時 </a:t>
                      </a:r>
                      <a:r>
                        <a:rPr kumimoji="1" lang="en-US" altLang="ja-JP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※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en-US" altLang="ja-JP" sz="6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en-US" altLang="ja-JP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※ </a:t>
                      </a:r>
                      <a:r>
                        <a:rPr kumimoji="1" lang="ja-JP" altLang="en-US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腎機能障害（</a:t>
                      </a:r>
                      <a:r>
                        <a:rPr kumimoji="1" lang="en-US" altLang="ja-JP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eGFR&lt;30</a:t>
                      </a:r>
                      <a:r>
                        <a:rPr kumimoji="1" lang="ja-JP" altLang="en-US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）や高齢者などでは投与量を半量にする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ja-JP" altLang="en-US" sz="6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レスキューは、</a:t>
                      </a:r>
                      <a:r>
                        <a:rPr kumimoji="1" lang="en-US" altLang="ja-JP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時間量早送り（</a:t>
                      </a:r>
                      <a:r>
                        <a:rPr kumimoji="1" lang="en-US" altLang="ja-JP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30</a:t>
                      </a:r>
                      <a:r>
                        <a:rPr kumimoji="1" lang="ja-JP" altLang="en-US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分以上あけて使用可）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6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増量する場合は、呼吸数</a:t>
                      </a:r>
                      <a:r>
                        <a:rPr kumimoji="1" lang="en-US" altLang="ja-JP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回以上あれば、</a:t>
                      </a:r>
                      <a:r>
                        <a:rPr kumimoji="1" lang="en-US" altLang="ja-JP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2~3</a:t>
                      </a:r>
                      <a:r>
                        <a:rPr kumimoji="1" lang="ja-JP" altLang="en-US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時間以上あけて投与量を </a:t>
                      </a:r>
                      <a:r>
                        <a:rPr kumimoji="1" lang="en-US" altLang="ja-JP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20~50%</a:t>
                      </a:r>
                      <a:r>
                        <a:rPr kumimoji="1" lang="ja-JP" altLang="en-US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ずつ増量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ja-JP" altLang="en-US" sz="6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呼吸数低下、過鎮静などが出現すればそれ以上増量しない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en-US" altLang="ja-JP" sz="6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00">
                <a:tc gridSpan="2">
                  <a:txBody>
                    <a:bodyPr/>
                    <a:lstStyle/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en-US" altLang="ja-JP" sz="6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重症の咳嗽である場合は</a:t>
                      </a:r>
                      <a:r>
                        <a:rPr kumimoji="1" lang="en-US" altLang="ja-JP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STEP 2</a:t>
                      </a:r>
                      <a:r>
                        <a:rPr kumimoji="1" lang="ja-JP" altLang="en-US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もしくは</a:t>
                      </a:r>
                      <a:r>
                        <a:rPr kumimoji="1" lang="en-US" altLang="ja-JP" sz="1200" b="1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STEP</a:t>
                      </a:r>
                      <a:r>
                        <a:rPr kumimoji="1" lang="en-US" altLang="ja-JP" sz="1200" b="1" baseline="0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 3</a:t>
                      </a:r>
                      <a:r>
                        <a:rPr kumimoji="1" lang="ja-JP" altLang="en-US" sz="1200" b="1" baseline="0" dirty="0">
                          <a:solidFill>
                            <a:srgbClr val="2E75B6"/>
                          </a:solidFill>
                          <a:latin typeface="+mn-ea"/>
                          <a:ea typeface="+mn-ea"/>
                        </a:rPr>
                        <a:t>から開始してもよい</a:t>
                      </a:r>
                      <a:endParaRPr kumimoji="1" lang="en-US" altLang="ja-JP" sz="1200" b="1" baseline="0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1" lang="en-US" altLang="ja-JP" sz="600" b="1" dirty="0">
                        <a:solidFill>
                          <a:srgbClr val="2E75B6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en-US" altLang="ja-JP" sz="1200" b="1" dirty="0">
                        <a:solidFill>
                          <a:schemeClr val="bg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2E75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E75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904420"/>
                  </a:ext>
                </a:extLst>
              </a:tr>
            </a:tbl>
          </a:graphicData>
        </a:graphic>
      </p:graphicFrame>
      <p:sp>
        <p:nvSpPr>
          <p:cNvPr id="6" name="ストライプ矢印 5"/>
          <p:cNvSpPr/>
          <p:nvPr/>
        </p:nvSpPr>
        <p:spPr>
          <a:xfrm rot="5400000">
            <a:off x="4448958" y="1402941"/>
            <a:ext cx="432000" cy="468000"/>
          </a:xfrm>
          <a:prstGeom prst="stripedRightArrow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ストライプ矢印 6"/>
          <p:cNvSpPr/>
          <p:nvPr/>
        </p:nvSpPr>
        <p:spPr>
          <a:xfrm rot="5400000">
            <a:off x="4448958" y="2732775"/>
            <a:ext cx="432000" cy="468000"/>
          </a:xfrm>
          <a:prstGeom prst="stripedRightArrow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ストライプ矢印 7"/>
          <p:cNvSpPr/>
          <p:nvPr/>
        </p:nvSpPr>
        <p:spPr>
          <a:xfrm rot="5400000">
            <a:off x="4448958" y="5233738"/>
            <a:ext cx="432000" cy="468000"/>
          </a:xfrm>
          <a:prstGeom prst="stripedRightArrow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6755" y="150473"/>
            <a:ext cx="6570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>
                <a:solidFill>
                  <a:srgbClr val="2E75B6"/>
                </a:solidFill>
                <a:latin typeface="+mn-ea"/>
              </a:rPr>
              <a:t>COVID-19</a:t>
            </a:r>
            <a:r>
              <a:rPr kumimoji="1" lang="ja-JP" altLang="en-US" b="1" dirty="0">
                <a:solidFill>
                  <a:srgbClr val="2E75B6"/>
                </a:solidFill>
                <a:latin typeface="+mn-ea"/>
              </a:rPr>
              <a:t>患者の咳嗽へ</a:t>
            </a:r>
            <a:r>
              <a:rPr kumimoji="1" lang="ja-JP" altLang="en-US" b="1">
                <a:solidFill>
                  <a:srgbClr val="2E75B6"/>
                </a:solidFill>
                <a:latin typeface="+mn-ea"/>
              </a:rPr>
              <a:t>の対応</a:t>
            </a:r>
            <a:endParaRPr kumimoji="1" lang="ja-JP" altLang="en-US" b="1" dirty="0">
              <a:solidFill>
                <a:srgbClr val="2E75B6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43443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2765</TotalTime>
  <Words>278</Words>
  <Application>Microsoft Office PowerPoint</Application>
  <PresentationFormat>A4 210 x 297 mm</PresentationFormat>
  <Paragraphs>46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松田　能宣／Matsuda,Yoshinobu</dc:creator>
  <cp:lastModifiedBy>本体事務局 日本緩和医療学会</cp:lastModifiedBy>
  <cp:revision>120</cp:revision>
  <dcterms:created xsi:type="dcterms:W3CDTF">2020-04-18T03:05:28Z</dcterms:created>
  <dcterms:modified xsi:type="dcterms:W3CDTF">2025-03-05T07:45:04Z</dcterms:modified>
</cp:coreProperties>
</file>